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0"/>
    <p:sldId id="257" r:id="rId21"/>
    <p:sldId id="258" r:id="rId22"/>
    <p:sldId id="259" r:id="rId23"/>
    <p:sldId id="260" r:id="rId24"/>
    <p:sldId id="261" r:id="rId25"/>
    <p:sldId id="262" r:id="rId26"/>
    <p:sldId id="263" r:id="rId27"/>
    <p:sldId id="264" r:id="rId28"/>
    <p:sldId id="265" r:id="rId29"/>
    <p:sldId id="266" r:id="rId30"/>
    <p:sldId id="267" r:id="rId31"/>
    <p:sldId id="268" r:id="rId3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Garet" charset="1" panose="00000000000000000000"/>
      <p:regular r:id="rId10"/>
    </p:embeddedFont>
    <p:embeddedFont>
      <p:font typeface="Garet Bold" charset="1" panose="00000000000000000000"/>
      <p:regular r:id="rId11"/>
    </p:embeddedFont>
    <p:embeddedFont>
      <p:font typeface="Garet Italics" charset="1" panose="00000000000000000000"/>
      <p:regular r:id="rId12"/>
    </p:embeddedFont>
    <p:embeddedFont>
      <p:font typeface="Garet Bold Italics" charset="1" panose="00000000000000000000"/>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slides/slide1.xml" Type="http://schemas.openxmlformats.org/officeDocument/2006/relationships/slide"/><Relationship Id="rId21" Target="slides/slide2.xml" Type="http://schemas.openxmlformats.org/officeDocument/2006/relationships/slide"/><Relationship Id="rId22" Target="slides/slide3.xml" Type="http://schemas.openxmlformats.org/officeDocument/2006/relationships/slide"/><Relationship Id="rId23" Target="slides/slide4.xml" Type="http://schemas.openxmlformats.org/officeDocument/2006/relationships/slide"/><Relationship Id="rId24" Target="slides/slide5.xml" Type="http://schemas.openxmlformats.org/officeDocument/2006/relationships/slide"/><Relationship Id="rId25" Target="slides/slide6.xml" Type="http://schemas.openxmlformats.org/officeDocument/2006/relationships/slide"/><Relationship Id="rId26" Target="slides/slide7.xml" Type="http://schemas.openxmlformats.org/officeDocument/2006/relationships/slide"/><Relationship Id="rId27" Target="slides/slide8.xml" Type="http://schemas.openxmlformats.org/officeDocument/2006/relationships/slide"/><Relationship Id="rId28" Target="slides/slide9.xml" Type="http://schemas.openxmlformats.org/officeDocument/2006/relationships/slide"/><Relationship Id="rId29" Target="slides/slide10.xml" Type="http://schemas.openxmlformats.org/officeDocument/2006/relationships/slide"/><Relationship Id="rId3" Target="viewProps.xml" Type="http://schemas.openxmlformats.org/officeDocument/2006/relationships/viewProps"/><Relationship Id="rId30" Target="slides/slide11.xml" Type="http://schemas.openxmlformats.org/officeDocument/2006/relationships/slide"/><Relationship Id="rId31" Target="slides/slide12.xml" Type="http://schemas.openxmlformats.org/officeDocument/2006/relationships/slide"/><Relationship Id="rId32" Target="slides/slide13.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FpZ2qfjYY.mp4>
</file>

<file path=ppt/media/image1.png>
</file>

<file path=ppt/media/image10.svg>
</file>

<file path=ppt/media/image2.svg>
</file>

<file path=ppt/media/image3.jpe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VAFpZ2qfjYY.mp4" Type="http://schemas.openxmlformats.org/officeDocument/2006/relationships/video"/><Relationship Id="rId4" Target="../media/VAFpZ2qfjYY.mp4" Type="http://schemas.microsoft.com/office/2007/relationships/media"/></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5EDE1"/>
        </a:solidFill>
      </p:bgPr>
    </p:bg>
    <p:spTree>
      <p:nvGrpSpPr>
        <p:cNvPr id="1" name=""/>
        <p:cNvGrpSpPr/>
        <p:nvPr/>
      </p:nvGrpSpPr>
      <p:grpSpPr>
        <a:xfrm>
          <a:off x="0" y="0"/>
          <a:ext cx="0" cy="0"/>
          <a:chOff x="0" y="0"/>
          <a:chExt cx="0" cy="0"/>
        </a:xfrm>
      </p:grpSpPr>
      <p:sp>
        <p:nvSpPr>
          <p:cNvPr name="Freeform 2" id="2"/>
          <p:cNvSpPr/>
          <p:nvPr/>
        </p:nvSpPr>
        <p:spPr>
          <a:xfrm flipH="false" flipV="false" rot="685277">
            <a:off x="417618" y="1817643"/>
            <a:ext cx="2020491" cy="2020491"/>
          </a:xfrm>
          <a:custGeom>
            <a:avLst/>
            <a:gdLst/>
            <a:ahLst/>
            <a:cxnLst/>
            <a:rect r="r" b="b" t="t" l="l"/>
            <a:pathLst>
              <a:path h="2020491" w="2020491">
                <a:moveTo>
                  <a:pt x="0" y="0"/>
                </a:moveTo>
                <a:lnTo>
                  <a:pt x="2020490" y="0"/>
                </a:lnTo>
                <a:lnTo>
                  <a:pt x="2020490" y="2020491"/>
                </a:lnTo>
                <a:lnTo>
                  <a:pt x="0" y="202049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10800000">
            <a:off x="2003007" y="6436985"/>
            <a:ext cx="4033409" cy="1233927"/>
            <a:chOff x="0" y="0"/>
            <a:chExt cx="2124594" cy="649970"/>
          </a:xfrm>
        </p:grpSpPr>
        <p:sp>
          <p:nvSpPr>
            <p:cNvPr name="Freeform 4" id="4"/>
            <p:cNvSpPr/>
            <p:nvPr/>
          </p:nvSpPr>
          <p:spPr>
            <a:xfrm flipH="false" flipV="false" rot="0">
              <a:off x="0" y="0"/>
              <a:ext cx="2124594" cy="649970"/>
            </a:xfrm>
            <a:custGeom>
              <a:avLst/>
              <a:gdLst/>
              <a:ahLst/>
              <a:cxnLst/>
              <a:rect r="r" b="b" t="t" l="l"/>
              <a:pathLst>
                <a:path h="649970" w="2124594">
                  <a:moveTo>
                    <a:pt x="2124594" y="0"/>
                  </a:moveTo>
                  <a:lnTo>
                    <a:pt x="0" y="0"/>
                  </a:lnTo>
                  <a:lnTo>
                    <a:pt x="0" y="462010"/>
                  </a:lnTo>
                  <a:lnTo>
                    <a:pt x="157480" y="462010"/>
                  </a:lnTo>
                  <a:lnTo>
                    <a:pt x="157480" y="649970"/>
                  </a:lnTo>
                  <a:lnTo>
                    <a:pt x="463550" y="462010"/>
                  </a:lnTo>
                  <a:lnTo>
                    <a:pt x="2124594" y="462010"/>
                  </a:lnTo>
                  <a:lnTo>
                    <a:pt x="2124594" y="0"/>
                  </a:lnTo>
                  <a:close/>
                </a:path>
              </a:pathLst>
            </a:custGeom>
            <a:solidFill>
              <a:srgbClr val="4185F4"/>
            </a:solidFill>
          </p:spPr>
        </p:sp>
        <p:sp>
          <p:nvSpPr>
            <p:cNvPr name="TextBox 5" id="5"/>
            <p:cNvSpPr txBox="true"/>
            <p:nvPr/>
          </p:nvSpPr>
          <p:spPr>
            <a:xfrm>
              <a:off x="0" y="-28575"/>
              <a:ext cx="812800" cy="650875"/>
            </a:xfrm>
            <a:prstGeom prst="rect">
              <a:avLst/>
            </a:prstGeom>
          </p:spPr>
          <p:txBody>
            <a:bodyPr anchor="ctr" rtlCol="false" tIns="50800" lIns="50800" bIns="50800" rIns="50800"/>
            <a:lstStyle/>
            <a:p>
              <a:pPr algn="ctr">
                <a:lnSpc>
                  <a:spcPts val="3380"/>
                </a:lnSpc>
              </a:pPr>
            </a:p>
          </p:txBody>
        </p:sp>
      </p:grpSp>
      <p:sp>
        <p:nvSpPr>
          <p:cNvPr name="AutoShape 6" id="6"/>
          <p:cNvSpPr/>
          <p:nvPr/>
        </p:nvSpPr>
        <p:spPr>
          <a:xfrm rot="0">
            <a:off x="1012897" y="8359164"/>
            <a:ext cx="16428878" cy="0"/>
          </a:xfrm>
          <a:prstGeom prst="line">
            <a:avLst/>
          </a:prstGeom>
          <a:ln cap="flat" w="28575">
            <a:solidFill>
              <a:srgbClr val="202124"/>
            </a:solidFill>
            <a:prstDash val="solid"/>
            <a:headEnd type="none" len="sm" w="sm"/>
            <a:tailEnd type="none" len="sm" w="sm"/>
          </a:ln>
        </p:spPr>
      </p:sp>
      <p:sp>
        <p:nvSpPr>
          <p:cNvPr name="AutoShape 7" id="7"/>
          <p:cNvSpPr/>
          <p:nvPr/>
        </p:nvSpPr>
        <p:spPr>
          <a:xfrm>
            <a:off x="1028700" y="1042988"/>
            <a:ext cx="16428878" cy="0"/>
          </a:xfrm>
          <a:prstGeom prst="line">
            <a:avLst/>
          </a:prstGeom>
          <a:ln cap="flat" w="28575">
            <a:solidFill>
              <a:srgbClr val="202124"/>
            </a:solidFill>
            <a:prstDash val="solid"/>
            <a:headEnd type="none" len="sm" w="sm"/>
            <a:tailEnd type="none" len="sm" w="sm"/>
          </a:ln>
        </p:spPr>
      </p:sp>
      <p:sp>
        <p:nvSpPr>
          <p:cNvPr name="Freeform 8" id="8"/>
          <p:cNvSpPr/>
          <p:nvPr/>
        </p:nvSpPr>
        <p:spPr>
          <a:xfrm flipH="false" flipV="false" rot="0">
            <a:off x="0" y="0"/>
            <a:ext cx="7016817" cy="10287000"/>
          </a:xfrm>
          <a:custGeom>
            <a:avLst/>
            <a:gdLst/>
            <a:ahLst/>
            <a:cxnLst/>
            <a:rect r="r" b="b" t="t" l="l"/>
            <a:pathLst>
              <a:path h="10287000" w="7016817">
                <a:moveTo>
                  <a:pt x="0" y="0"/>
                </a:moveTo>
                <a:lnTo>
                  <a:pt x="7016817" y="0"/>
                </a:lnTo>
                <a:lnTo>
                  <a:pt x="7016817" y="10287000"/>
                </a:lnTo>
                <a:lnTo>
                  <a:pt x="0" y="10287000"/>
                </a:lnTo>
                <a:lnTo>
                  <a:pt x="0" y="0"/>
                </a:lnTo>
                <a:close/>
              </a:path>
            </a:pathLst>
          </a:custGeom>
          <a:blipFill>
            <a:blip r:embed="rId4"/>
            <a:stretch>
              <a:fillRect l="0" t="0" r="0" b="0"/>
            </a:stretch>
          </a:blipFill>
        </p:spPr>
      </p:sp>
      <p:sp>
        <p:nvSpPr>
          <p:cNvPr name="TextBox 9" id="9"/>
          <p:cNvSpPr txBox="true"/>
          <p:nvPr/>
        </p:nvSpPr>
        <p:spPr>
          <a:xfrm rot="0">
            <a:off x="5159655" y="1704273"/>
            <a:ext cx="6779353" cy="1975802"/>
          </a:xfrm>
          <a:prstGeom prst="rect">
            <a:avLst/>
          </a:prstGeom>
        </p:spPr>
        <p:txBody>
          <a:bodyPr anchor="t" rtlCol="false" tIns="0" lIns="0" bIns="0" rIns="0">
            <a:spAutoFit/>
          </a:bodyPr>
          <a:lstStyle/>
          <a:p>
            <a:pPr algn="ctr">
              <a:lnSpc>
                <a:spcPts val="15655"/>
              </a:lnSpc>
            </a:pPr>
            <a:r>
              <a:rPr lang="en-US" sz="13046">
                <a:solidFill>
                  <a:srgbClr val="202124"/>
                </a:solidFill>
                <a:latin typeface="Garet Bold"/>
              </a:rPr>
              <a:t>Ô</a:t>
            </a:r>
          </a:p>
        </p:txBody>
      </p:sp>
      <p:sp>
        <p:nvSpPr>
          <p:cNvPr name="TextBox 10" id="10"/>
          <p:cNvSpPr txBox="true"/>
          <p:nvPr/>
        </p:nvSpPr>
        <p:spPr>
          <a:xfrm rot="0">
            <a:off x="13585002" y="8578239"/>
            <a:ext cx="3856772" cy="679450"/>
          </a:xfrm>
          <a:prstGeom prst="rect">
            <a:avLst/>
          </a:prstGeom>
        </p:spPr>
        <p:txBody>
          <a:bodyPr anchor="t" rtlCol="false" tIns="0" lIns="0" bIns="0" rIns="0">
            <a:spAutoFit/>
          </a:bodyPr>
          <a:lstStyle/>
          <a:p>
            <a:pPr algn="r">
              <a:lnSpc>
                <a:spcPts val="5600"/>
              </a:lnSpc>
            </a:pPr>
            <a:r>
              <a:rPr lang="en-US" sz="4000">
                <a:solidFill>
                  <a:srgbClr val="202124"/>
                </a:solidFill>
                <a:latin typeface="Garet Bold"/>
              </a:rPr>
              <a:t>Group 02</a:t>
            </a:r>
          </a:p>
        </p:txBody>
      </p:sp>
      <p:sp>
        <p:nvSpPr>
          <p:cNvPr name="TextBox 11" id="11"/>
          <p:cNvSpPr txBox="true"/>
          <p:nvPr/>
        </p:nvSpPr>
        <p:spPr>
          <a:xfrm rot="0">
            <a:off x="9232160" y="3474886"/>
            <a:ext cx="6779353" cy="1981200"/>
          </a:xfrm>
          <a:prstGeom prst="rect">
            <a:avLst/>
          </a:prstGeom>
        </p:spPr>
        <p:txBody>
          <a:bodyPr anchor="t" rtlCol="false" tIns="0" lIns="0" bIns="0" rIns="0">
            <a:spAutoFit/>
          </a:bodyPr>
          <a:lstStyle/>
          <a:p>
            <a:pPr>
              <a:lnSpc>
                <a:spcPts val="15655"/>
              </a:lnSpc>
            </a:pPr>
            <a:r>
              <a:rPr lang="en-US" sz="13046">
                <a:solidFill>
                  <a:srgbClr val="202124"/>
                </a:solidFill>
                <a:latin typeface="Garet Bold"/>
              </a:rPr>
              <a:t>ĂN</a:t>
            </a:r>
          </a:p>
        </p:txBody>
      </p:sp>
      <p:sp>
        <p:nvSpPr>
          <p:cNvPr name="TextBox 12" id="12"/>
          <p:cNvSpPr txBox="true"/>
          <p:nvPr/>
        </p:nvSpPr>
        <p:spPr>
          <a:xfrm rot="0">
            <a:off x="11584847" y="5417129"/>
            <a:ext cx="6779353" cy="1981200"/>
          </a:xfrm>
          <a:prstGeom prst="rect">
            <a:avLst/>
          </a:prstGeom>
        </p:spPr>
        <p:txBody>
          <a:bodyPr anchor="t" rtlCol="false" tIns="0" lIns="0" bIns="0" rIns="0">
            <a:spAutoFit/>
          </a:bodyPr>
          <a:lstStyle/>
          <a:p>
            <a:pPr>
              <a:lnSpc>
                <a:spcPts val="15655"/>
              </a:lnSpc>
            </a:pPr>
            <a:r>
              <a:rPr lang="en-US" sz="13046">
                <a:solidFill>
                  <a:srgbClr val="202124"/>
                </a:solidFill>
                <a:latin typeface="Garet Bold"/>
              </a:rPr>
              <a:t>QUAN</a:t>
            </a:r>
          </a:p>
        </p:txBody>
      </p:sp>
      <p:sp>
        <p:nvSpPr>
          <p:cNvPr name="TextBox 13" id="13"/>
          <p:cNvSpPr txBox="true"/>
          <p:nvPr/>
        </p:nvSpPr>
        <p:spPr>
          <a:xfrm rot="0">
            <a:off x="7722508" y="247650"/>
            <a:ext cx="9735069" cy="514350"/>
          </a:xfrm>
          <a:prstGeom prst="rect">
            <a:avLst/>
          </a:prstGeom>
        </p:spPr>
        <p:txBody>
          <a:bodyPr anchor="t" rtlCol="false" tIns="0" lIns="0" bIns="0" rIns="0">
            <a:spAutoFit/>
          </a:bodyPr>
          <a:lstStyle/>
          <a:p>
            <a:pPr algn="r">
              <a:lnSpc>
                <a:spcPts val="4200"/>
              </a:lnSpc>
            </a:pPr>
            <a:r>
              <a:rPr lang="en-US" sz="3000">
                <a:solidFill>
                  <a:srgbClr val="202124"/>
                </a:solidFill>
                <a:latin typeface="Garet"/>
              </a:rPr>
              <a:t>Object-Oriented Programming - IT3100E - 20222</a:t>
            </a:r>
          </a:p>
        </p:txBody>
      </p:sp>
      <p:sp>
        <p:nvSpPr>
          <p:cNvPr name="TextBox 14" id="14"/>
          <p:cNvSpPr txBox="true"/>
          <p:nvPr/>
        </p:nvSpPr>
        <p:spPr>
          <a:xfrm rot="0">
            <a:off x="13585002" y="9273564"/>
            <a:ext cx="3856772" cy="514350"/>
          </a:xfrm>
          <a:prstGeom prst="rect">
            <a:avLst/>
          </a:prstGeom>
        </p:spPr>
        <p:txBody>
          <a:bodyPr anchor="t" rtlCol="false" tIns="0" lIns="0" bIns="0" rIns="0">
            <a:spAutoFit/>
          </a:bodyPr>
          <a:lstStyle/>
          <a:p>
            <a:pPr algn="r">
              <a:lnSpc>
                <a:spcPts val="4200"/>
              </a:lnSpc>
            </a:pPr>
            <a:r>
              <a:rPr lang="en-US" sz="3000">
                <a:solidFill>
                  <a:srgbClr val="202124"/>
                </a:solidFill>
                <a:latin typeface="Garet"/>
              </a:rPr>
              <a:t>SoICT - HUST</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5990456" y="7989456"/>
            <a:ext cx="1268844" cy="1268844"/>
            <a:chOff x="0" y="0"/>
            <a:chExt cx="812800" cy="812800"/>
          </a:xfrm>
        </p:grpSpPr>
        <p:sp>
          <p:nvSpPr>
            <p:cNvPr name="Freeform 3" id="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5" id="5"/>
          <p:cNvSpPr txBox="true"/>
          <p:nvPr/>
        </p:nvSpPr>
        <p:spPr>
          <a:xfrm rot="0">
            <a:off x="503243" y="376237"/>
            <a:ext cx="10655356" cy="1314450"/>
          </a:xfrm>
          <a:prstGeom prst="rect">
            <a:avLst/>
          </a:prstGeom>
        </p:spPr>
        <p:txBody>
          <a:bodyPr anchor="t" rtlCol="false" tIns="0" lIns="0" bIns="0" rIns="0">
            <a:spAutoFit/>
          </a:bodyPr>
          <a:lstStyle/>
          <a:p>
            <a:pPr>
              <a:lnSpc>
                <a:spcPts val="10440"/>
              </a:lnSpc>
            </a:pPr>
            <a:r>
              <a:rPr lang="en-US" sz="8700">
                <a:solidFill>
                  <a:srgbClr val="202124"/>
                </a:solidFill>
                <a:latin typeface="Garet"/>
              </a:rPr>
              <a:t>OOP TECHNIQUES</a:t>
            </a:r>
          </a:p>
        </p:txBody>
      </p:sp>
      <p:grpSp>
        <p:nvGrpSpPr>
          <p:cNvPr name="Group 6" id="6"/>
          <p:cNvGrpSpPr/>
          <p:nvPr/>
        </p:nvGrpSpPr>
        <p:grpSpPr>
          <a:xfrm rot="0">
            <a:off x="398723" y="1690688"/>
            <a:ext cx="17309521" cy="8259978"/>
            <a:chOff x="0" y="0"/>
            <a:chExt cx="4558886" cy="2175468"/>
          </a:xfrm>
        </p:grpSpPr>
        <p:sp>
          <p:nvSpPr>
            <p:cNvPr name="Freeform 7" id="7"/>
            <p:cNvSpPr/>
            <p:nvPr/>
          </p:nvSpPr>
          <p:spPr>
            <a:xfrm flipH="false" flipV="false" rot="0">
              <a:off x="0" y="0"/>
              <a:ext cx="4558886" cy="2175468"/>
            </a:xfrm>
            <a:custGeom>
              <a:avLst/>
              <a:gdLst/>
              <a:ahLst/>
              <a:cxnLst/>
              <a:rect r="r" b="b" t="t" l="l"/>
              <a:pathLst>
                <a:path h="2175468" w="4558886">
                  <a:moveTo>
                    <a:pt x="22363" y="0"/>
                  </a:moveTo>
                  <a:lnTo>
                    <a:pt x="4536523" y="0"/>
                  </a:lnTo>
                  <a:cubicBezTo>
                    <a:pt x="4542454" y="0"/>
                    <a:pt x="4548142" y="2356"/>
                    <a:pt x="4552336" y="6550"/>
                  </a:cubicBezTo>
                  <a:cubicBezTo>
                    <a:pt x="4556530" y="10744"/>
                    <a:pt x="4558886" y="16432"/>
                    <a:pt x="4558886" y="22363"/>
                  </a:cubicBezTo>
                  <a:lnTo>
                    <a:pt x="4558886" y="2153104"/>
                  </a:lnTo>
                  <a:cubicBezTo>
                    <a:pt x="4558886" y="2165455"/>
                    <a:pt x="4548874" y="2175468"/>
                    <a:pt x="4536523" y="2175468"/>
                  </a:cubicBezTo>
                  <a:lnTo>
                    <a:pt x="22363" y="2175468"/>
                  </a:lnTo>
                  <a:cubicBezTo>
                    <a:pt x="10012" y="2175468"/>
                    <a:pt x="0" y="2165455"/>
                    <a:pt x="0" y="2153104"/>
                  </a:cubicBezTo>
                  <a:lnTo>
                    <a:pt x="0" y="22363"/>
                  </a:lnTo>
                  <a:cubicBezTo>
                    <a:pt x="0" y="10012"/>
                    <a:pt x="10012" y="0"/>
                    <a:pt x="22363" y="0"/>
                  </a:cubicBezTo>
                  <a:close/>
                </a:path>
              </a:pathLst>
            </a:custGeom>
            <a:solidFill>
              <a:srgbClr val="000000">
                <a:alpha val="0"/>
              </a:srgbClr>
            </a:solidFill>
            <a:ln w="28575">
              <a:solidFill>
                <a:srgbClr val="202124"/>
              </a:solidFill>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9" id="9"/>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sp>
        <p:nvSpPr>
          <p:cNvPr name="TextBox 10" id="10"/>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
        <p:nvSpPr>
          <p:cNvPr name="TextBox 11" id="11"/>
          <p:cNvSpPr txBox="true"/>
          <p:nvPr/>
        </p:nvSpPr>
        <p:spPr>
          <a:xfrm rot="0">
            <a:off x="677550" y="1776196"/>
            <a:ext cx="11601788" cy="927385"/>
          </a:xfrm>
          <a:prstGeom prst="rect">
            <a:avLst/>
          </a:prstGeom>
        </p:spPr>
        <p:txBody>
          <a:bodyPr anchor="t" rtlCol="false" tIns="0" lIns="0" bIns="0" rIns="0">
            <a:spAutoFit/>
          </a:bodyPr>
          <a:lstStyle/>
          <a:p>
            <a:pPr>
              <a:lnSpc>
                <a:spcPts val="7445"/>
              </a:lnSpc>
              <a:spcBef>
                <a:spcPct val="0"/>
              </a:spcBef>
            </a:pPr>
            <a:r>
              <a:rPr lang="en-US" sz="5727">
                <a:solidFill>
                  <a:srgbClr val="000000"/>
                </a:solidFill>
                <a:latin typeface="Garet"/>
              </a:rPr>
              <a:t>5.4. Overriding </a:t>
            </a:r>
          </a:p>
        </p:txBody>
      </p:sp>
      <p:sp>
        <p:nvSpPr>
          <p:cNvPr name="TextBox 12" id="12"/>
          <p:cNvSpPr txBox="true"/>
          <p:nvPr/>
        </p:nvSpPr>
        <p:spPr>
          <a:xfrm rot="0">
            <a:off x="398723" y="2808139"/>
            <a:ext cx="16727068" cy="4323701"/>
          </a:xfrm>
          <a:prstGeom prst="rect">
            <a:avLst/>
          </a:prstGeom>
        </p:spPr>
        <p:txBody>
          <a:bodyPr anchor="t" rtlCol="false" tIns="0" lIns="0" bIns="0" rIns="0">
            <a:spAutoFit/>
          </a:bodyPr>
          <a:lstStyle/>
          <a:p>
            <a:pPr algn="just" marL="820665" indent="-410333" lvl="1">
              <a:lnSpc>
                <a:spcPts val="4941"/>
              </a:lnSpc>
              <a:buFont typeface="Arial"/>
              <a:buChar char="•"/>
            </a:pPr>
            <a:r>
              <a:rPr lang="en-US" sz="3801">
                <a:solidFill>
                  <a:srgbClr val="000000"/>
                </a:solidFill>
                <a:latin typeface="Garet"/>
              </a:rPr>
              <a:t>Main.java class overrides the method “start” from class Application to customize the UI of our App.   </a:t>
            </a:r>
          </a:p>
          <a:p>
            <a:pPr marL="820665" indent="-410333" lvl="1">
              <a:lnSpc>
                <a:spcPts val="4941"/>
              </a:lnSpc>
              <a:buFont typeface="Arial"/>
              <a:buChar char="•"/>
            </a:pPr>
            <a:r>
              <a:rPr lang="en-US" sz="3801">
                <a:solidFill>
                  <a:srgbClr val="000000"/>
                </a:solidFill>
                <a:latin typeface="Garet"/>
              </a:rPr>
              <a:t>In setting controller, the main pane including Home as the first thing to see, Game Display to display the game and Subpane to showing additions, including Help, Setting and  WinScreenController to announce the final result. th</a:t>
            </a:r>
          </a:p>
          <a:p>
            <a:pPr>
              <a:lnSpc>
                <a:spcPts val="4941"/>
              </a:lnSpc>
              <a:spcBef>
                <a:spcPct val="0"/>
              </a:spcBef>
            </a:pPr>
          </a:p>
        </p:txBody>
      </p:sp>
    </p:spTree>
  </p:cSld>
  <p:clrMapOvr>
    <a:masterClrMapping/>
  </p:clrMapOvr>
</p:sld>
</file>

<file path=ppt/slides/slide11.xml><?xml version="1.0" encoding="utf-8"?>
<p:sld xmlns:p="http://schemas.openxmlformats.org/presentationml/2006/main" xmlns:a="http://schemas.openxmlformats.org/drawingml/2006/main">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5990456" y="7989456"/>
            <a:ext cx="1268844" cy="1268844"/>
            <a:chOff x="0" y="0"/>
            <a:chExt cx="812800" cy="812800"/>
          </a:xfrm>
        </p:grpSpPr>
        <p:sp>
          <p:nvSpPr>
            <p:cNvPr name="Freeform 3" id="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5" id="5"/>
          <p:cNvSpPr txBox="true"/>
          <p:nvPr/>
        </p:nvSpPr>
        <p:spPr>
          <a:xfrm rot="0">
            <a:off x="503243" y="376237"/>
            <a:ext cx="10655356" cy="1314450"/>
          </a:xfrm>
          <a:prstGeom prst="rect">
            <a:avLst/>
          </a:prstGeom>
        </p:spPr>
        <p:txBody>
          <a:bodyPr anchor="t" rtlCol="false" tIns="0" lIns="0" bIns="0" rIns="0">
            <a:spAutoFit/>
          </a:bodyPr>
          <a:lstStyle/>
          <a:p>
            <a:pPr>
              <a:lnSpc>
                <a:spcPts val="10440"/>
              </a:lnSpc>
            </a:pPr>
            <a:r>
              <a:rPr lang="en-US" sz="8700">
                <a:solidFill>
                  <a:srgbClr val="202124"/>
                </a:solidFill>
                <a:latin typeface="Garet"/>
              </a:rPr>
              <a:t>OOP TECHNIQUES</a:t>
            </a:r>
          </a:p>
        </p:txBody>
      </p:sp>
      <p:grpSp>
        <p:nvGrpSpPr>
          <p:cNvPr name="Group 6" id="6"/>
          <p:cNvGrpSpPr/>
          <p:nvPr/>
        </p:nvGrpSpPr>
        <p:grpSpPr>
          <a:xfrm rot="0">
            <a:off x="398723" y="1690688"/>
            <a:ext cx="12159442" cy="8259978"/>
            <a:chOff x="0" y="0"/>
            <a:chExt cx="3202487" cy="2175468"/>
          </a:xfrm>
        </p:grpSpPr>
        <p:sp>
          <p:nvSpPr>
            <p:cNvPr name="Freeform 7" id="7"/>
            <p:cNvSpPr/>
            <p:nvPr/>
          </p:nvSpPr>
          <p:spPr>
            <a:xfrm flipH="false" flipV="false" rot="0">
              <a:off x="0" y="0"/>
              <a:ext cx="3202487" cy="2175468"/>
            </a:xfrm>
            <a:custGeom>
              <a:avLst/>
              <a:gdLst/>
              <a:ahLst/>
              <a:cxnLst/>
              <a:rect r="r" b="b" t="t" l="l"/>
              <a:pathLst>
                <a:path h="2175468" w="3202487">
                  <a:moveTo>
                    <a:pt x="31835" y="0"/>
                  </a:moveTo>
                  <a:lnTo>
                    <a:pt x="3170652" y="0"/>
                  </a:lnTo>
                  <a:cubicBezTo>
                    <a:pt x="3179095" y="0"/>
                    <a:pt x="3187192" y="3354"/>
                    <a:pt x="3193163" y="9324"/>
                  </a:cubicBezTo>
                  <a:cubicBezTo>
                    <a:pt x="3199133" y="15294"/>
                    <a:pt x="3202487" y="23392"/>
                    <a:pt x="3202487" y="31835"/>
                  </a:cubicBezTo>
                  <a:lnTo>
                    <a:pt x="3202487" y="2143633"/>
                  </a:lnTo>
                  <a:cubicBezTo>
                    <a:pt x="3202487" y="2152076"/>
                    <a:pt x="3199133" y="2160173"/>
                    <a:pt x="3193163" y="2166143"/>
                  </a:cubicBezTo>
                  <a:cubicBezTo>
                    <a:pt x="3187192" y="2172114"/>
                    <a:pt x="3179095" y="2175468"/>
                    <a:pt x="3170652" y="2175468"/>
                  </a:cubicBezTo>
                  <a:lnTo>
                    <a:pt x="31835" y="2175468"/>
                  </a:lnTo>
                  <a:cubicBezTo>
                    <a:pt x="23392" y="2175468"/>
                    <a:pt x="15294" y="2172114"/>
                    <a:pt x="9324" y="2166143"/>
                  </a:cubicBezTo>
                  <a:cubicBezTo>
                    <a:pt x="3354" y="2160173"/>
                    <a:pt x="0" y="2152076"/>
                    <a:pt x="0" y="2143633"/>
                  </a:cubicBezTo>
                  <a:lnTo>
                    <a:pt x="0" y="31835"/>
                  </a:lnTo>
                  <a:cubicBezTo>
                    <a:pt x="0" y="23392"/>
                    <a:pt x="3354" y="15294"/>
                    <a:pt x="9324" y="9324"/>
                  </a:cubicBezTo>
                  <a:cubicBezTo>
                    <a:pt x="15294" y="3354"/>
                    <a:pt x="23392" y="0"/>
                    <a:pt x="31835" y="0"/>
                  </a:cubicBezTo>
                  <a:close/>
                </a:path>
              </a:pathLst>
            </a:custGeom>
            <a:solidFill>
              <a:srgbClr val="000000">
                <a:alpha val="0"/>
              </a:srgbClr>
            </a:solidFill>
            <a:ln w="28575">
              <a:solidFill>
                <a:srgbClr val="202124"/>
              </a:solidFill>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9" id="9"/>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sp>
        <p:nvSpPr>
          <p:cNvPr name="TextBox 10" id="10"/>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
        <p:nvSpPr>
          <p:cNvPr name="TextBox 11" id="11"/>
          <p:cNvSpPr txBox="true"/>
          <p:nvPr/>
        </p:nvSpPr>
        <p:spPr>
          <a:xfrm rot="0">
            <a:off x="677550" y="1918854"/>
            <a:ext cx="11601788" cy="927385"/>
          </a:xfrm>
          <a:prstGeom prst="rect">
            <a:avLst/>
          </a:prstGeom>
        </p:spPr>
        <p:txBody>
          <a:bodyPr anchor="t" rtlCol="false" tIns="0" lIns="0" bIns="0" rIns="0">
            <a:spAutoFit/>
          </a:bodyPr>
          <a:lstStyle/>
          <a:p>
            <a:pPr>
              <a:lnSpc>
                <a:spcPts val="7445"/>
              </a:lnSpc>
              <a:spcBef>
                <a:spcPct val="0"/>
              </a:spcBef>
            </a:pPr>
            <a:r>
              <a:rPr lang="en-US" sz="5727">
                <a:solidFill>
                  <a:srgbClr val="000000"/>
                </a:solidFill>
                <a:latin typeface="Garet"/>
              </a:rPr>
              <a:t>5.5. Polymorphism </a:t>
            </a:r>
          </a:p>
        </p:txBody>
      </p:sp>
      <p:sp>
        <p:nvSpPr>
          <p:cNvPr name="TextBox 12" id="12"/>
          <p:cNvSpPr txBox="true"/>
          <p:nvPr/>
        </p:nvSpPr>
        <p:spPr>
          <a:xfrm rot="0">
            <a:off x="677550" y="2808139"/>
            <a:ext cx="11601788" cy="2466326"/>
          </a:xfrm>
          <a:prstGeom prst="rect">
            <a:avLst/>
          </a:prstGeom>
        </p:spPr>
        <p:txBody>
          <a:bodyPr anchor="t" rtlCol="false" tIns="0" lIns="0" bIns="0" rIns="0">
            <a:spAutoFit/>
          </a:bodyPr>
          <a:lstStyle/>
          <a:p>
            <a:pPr algn="just" marL="820665" indent="-410333" lvl="1">
              <a:lnSpc>
                <a:spcPts val="4941"/>
              </a:lnSpc>
              <a:spcBef>
                <a:spcPct val="0"/>
              </a:spcBef>
              <a:buFont typeface="Arial"/>
              <a:buChar char="•"/>
            </a:pPr>
            <a:r>
              <a:rPr lang="en-US" sz="3801">
                <a:solidFill>
                  <a:srgbClr val="000000"/>
                </a:solidFill>
                <a:latin typeface="Garet"/>
              </a:rPr>
              <a:t>  When the Bind method is invoked in the Resize class, it creates an instance of either Button or Label, which is then upcasted to the parent class, Region.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5DADA"/>
        </a:solidFill>
      </p:bgPr>
    </p:bg>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1828800" y="1028700"/>
            <a:ext cx="14630400" cy="8229600"/>
          </a:xfrm>
          <a:prstGeom prst="rect">
            <a:avLst/>
          </a:prstGeom>
        </p:spPr>
      </p:pic>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5DADA"/>
        </a:solidFill>
      </p:bgPr>
    </p:bg>
    <p:spTree>
      <p:nvGrpSpPr>
        <p:cNvPr id="1" name=""/>
        <p:cNvGrpSpPr/>
        <p:nvPr/>
      </p:nvGrpSpPr>
      <p:grpSpPr>
        <a:xfrm>
          <a:off x="0" y="0"/>
          <a:ext cx="0" cy="0"/>
          <a:chOff x="0" y="0"/>
          <a:chExt cx="0" cy="0"/>
        </a:xfrm>
      </p:grpSpPr>
      <p:sp>
        <p:nvSpPr>
          <p:cNvPr name="AutoShape 2" id="2"/>
          <p:cNvSpPr/>
          <p:nvPr/>
        </p:nvSpPr>
        <p:spPr>
          <a:xfrm rot="0">
            <a:off x="1012897" y="8359164"/>
            <a:ext cx="16428878" cy="0"/>
          </a:xfrm>
          <a:prstGeom prst="line">
            <a:avLst/>
          </a:prstGeom>
          <a:ln cap="flat" w="28575">
            <a:solidFill>
              <a:srgbClr val="202124"/>
            </a:solidFill>
            <a:prstDash val="solid"/>
            <a:headEnd type="none" len="sm" w="sm"/>
            <a:tailEnd type="none" len="sm" w="sm"/>
          </a:ln>
        </p:spPr>
      </p:sp>
      <p:sp>
        <p:nvSpPr>
          <p:cNvPr name="AutoShape 3" id="3"/>
          <p:cNvSpPr/>
          <p:nvPr/>
        </p:nvSpPr>
        <p:spPr>
          <a:xfrm rot="0">
            <a:off x="1028700" y="1028700"/>
            <a:ext cx="16428878" cy="0"/>
          </a:xfrm>
          <a:prstGeom prst="line">
            <a:avLst/>
          </a:prstGeom>
          <a:ln cap="flat" w="28575">
            <a:solidFill>
              <a:srgbClr val="202124"/>
            </a:solidFill>
            <a:prstDash val="solid"/>
            <a:headEnd type="none" len="sm" w="sm"/>
            <a:tailEnd type="none" len="sm" w="sm"/>
          </a:ln>
        </p:spPr>
      </p:sp>
      <p:sp>
        <p:nvSpPr>
          <p:cNvPr name="TextBox 4" id="4"/>
          <p:cNvSpPr txBox="true"/>
          <p:nvPr/>
        </p:nvSpPr>
        <p:spPr>
          <a:xfrm rot="0">
            <a:off x="1152037" y="2636533"/>
            <a:ext cx="15983925" cy="3038475"/>
          </a:xfrm>
          <a:prstGeom prst="rect">
            <a:avLst/>
          </a:prstGeom>
        </p:spPr>
        <p:txBody>
          <a:bodyPr anchor="t" rtlCol="false" tIns="0" lIns="0" bIns="0" rIns="0">
            <a:spAutoFit/>
          </a:bodyPr>
          <a:lstStyle/>
          <a:p>
            <a:pPr algn="ctr">
              <a:lnSpc>
                <a:spcPts val="24000"/>
              </a:lnSpc>
            </a:pPr>
            <a:r>
              <a:rPr lang="en-US" sz="20000">
                <a:solidFill>
                  <a:srgbClr val="202124"/>
                </a:solidFill>
                <a:latin typeface="Garet Bold"/>
              </a:rPr>
              <a:t>Thank Y  u</a:t>
            </a:r>
          </a:p>
        </p:txBody>
      </p:sp>
      <p:grpSp>
        <p:nvGrpSpPr>
          <p:cNvPr name="Group 5" id="5"/>
          <p:cNvGrpSpPr/>
          <p:nvPr/>
        </p:nvGrpSpPr>
        <p:grpSpPr>
          <a:xfrm rot="0">
            <a:off x="1152037" y="1980875"/>
            <a:ext cx="1747809" cy="174780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4185F4"/>
            </a:solidFill>
          </p:spPr>
        </p:sp>
        <p:sp>
          <p:nvSpPr>
            <p:cNvPr name="TextBox 7" id="7"/>
            <p:cNvSpPr txBox="true"/>
            <p:nvPr/>
          </p:nvSpPr>
          <p:spPr>
            <a:xfrm>
              <a:off x="127000" y="98425"/>
              <a:ext cx="558800" cy="587375"/>
            </a:xfrm>
            <a:prstGeom prst="rect">
              <a:avLst/>
            </a:prstGeom>
          </p:spPr>
          <p:txBody>
            <a:bodyPr anchor="ctr" rtlCol="false" tIns="50800" lIns="50800" bIns="50800" rIns="50800"/>
            <a:lstStyle/>
            <a:p>
              <a:pPr algn="ctr">
                <a:lnSpc>
                  <a:spcPts val="3380"/>
                </a:lnSpc>
              </a:pPr>
            </a:p>
          </p:txBody>
        </p:sp>
      </p:grpSp>
      <p:sp>
        <p:nvSpPr>
          <p:cNvPr name="Freeform 8" id="8"/>
          <p:cNvSpPr/>
          <p:nvPr/>
        </p:nvSpPr>
        <p:spPr>
          <a:xfrm flipH="false" flipV="false" rot="0">
            <a:off x="12822306" y="3628757"/>
            <a:ext cx="1454012" cy="1454012"/>
          </a:xfrm>
          <a:custGeom>
            <a:avLst/>
            <a:gdLst/>
            <a:ahLst/>
            <a:cxnLst/>
            <a:rect r="r" b="b" t="t" l="l"/>
            <a:pathLst>
              <a:path h="1454012" w="1454012">
                <a:moveTo>
                  <a:pt x="0" y="0"/>
                </a:moveTo>
                <a:lnTo>
                  <a:pt x="1454012" y="0"/>
                </a:lnTo>
                <a:lnTo>
                  <a:pt x="1454012" y="1454012"/>
                </a:lnTo>
                <a:lnTo>
                  <a:pt x="0" y="145401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6610136" y="5250828"/>
            <a:ext cx="5266006" cy="424180"/>
          </a:xfrm>
          <a:prstGeom prst="rect">
            <a:avLst/>
          </a:prstGeom>
        </p:spPr>
        <p:txBody>
          <a:bodyPr anchor="t" rtlCol="false" tIns="0" lIns="0" bIns="0" rIns="0">
            <a:spAutoFit/>
          </a:bodyPr>
          <a:lstStyle/>
          <a:p>
            <a:pPr algn="ctr">
              <a:lnSpc>
                <a:spcPts val="3380"/>
              </a:lnSpc>
              <a:spcBef>
                <a:spcPct val="0"/>
              </a:spcBef>
            </a:pPr>
            <a:r>
              <a:rPr lang="en-US" sz="2600">
                <a:solidFill>
                  <a:srgbClr val="202124"/>
                </a:solidFill>
                <a:latin typeface="Garet"/>
              </a:rPr>
              <a:t>for listening</a:t>
            </a:r>
          </a:p>
        </p:txBody>
      </p:sp>
      <p:sp>
        <p:nvSpPr>
          <p:cNvPr name="TextBox 10" id="10"/>
          <p:cNvSpPr txBox="true"/>
          <p:nvPr/>
        </p:nvSpPr>
        <p:spPr>
          <a:xfrm rot="0">
            <a:off x="1012897" y="8551480"/>
            <a:ext cx="8707740" cy="422275"/>
          </a:xfrm>
          <a:prstGeom prst="rect">
            <a:avLst/>
          </a:prstGeom>
        </p:spPr>
        <p:txBody>
          <a:bodyPr anchor="t" rtlCol="false" tIns="0" lIns="0" bIns="0" rIns="0">
            <a:spAutoFit/>
          </a:bodyPr>
          <a:lstStyle/>
          <a:p>
            <a:pPr>
              <a:lnSpc>
                <a:spcPts val="3499"/>
              </a:lnSpc>
            </a:pPr>
            <a:r>
              <a:rPr lang="en-US" sz="2499">
                <a:solidFill>
                  <a:srgbClr val="202124"/>
                </a:solidFill>
                <a:latin typeface="Garet"/>
              </a:rPr>
              <a:t>SoICT - HUST</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3BF56"/>
        </a:solidFill>
      </p:bgPr>
    </p:bg>
    <p:spTree>
      <p:nvGrpSpPr>
        <p:cNvPr id="1" name=""/>
        <p:cNvGrpSpPr/>
        <p:nvPr/>
      </p:nvGrpSpPr>
      <p:grpSpPr>
        <a:xfrm>
          <a:off x="0" y="0"/>
          <a:ext cx="0" cy="0"/>
          <a:chOff x="0" y="0"/>
          <a:chExt cx="0" cy="0"/>
        </a:xfrm>
      </p:grpSpPr>
      <p:sp>
        <p:nvSpPr>
          <p:cNvPr name="TextBox 2" id="2"/>
          <p:cNvSpPr txBox="true"/>
          <p:nvPr/>
        </p:nvSpPr>
        <p:spPr>
          <a:xfrm rot="0">
            <a:off x="1028700" y="1507364"/>
            <a:ext cx="16428878" cy="2286000"/>
          </a:xfrm>
          <a:prstGeom prst="rect">
            <a:avLst/>
          </a:prstGeom>
        </p:spPr>
        <p:txBody>
          <a:bodyPr anchor="t" rtlCol="false" tIns="0" lIns="0" bIns="0" rIns="0">
            <a:spAutoFit/>
          </a:bodyPr>
          <a:lstStyle/>
          <a:p>
            <a:pPr>
              <a:lnSpc>
                <a:spcPts val="18000"/>
              </a:lnSpc>
            </a:pPr>
            <a:r>
              <a:rPr lang="en-US" sz="15000">
                <a:solidFill>
                  <a:srgbClr val="000000"/>
                </a:solidFill>
                <a:latin typeface="Garet Bold"/>
              </a:rPr>
              <a:t>Group 02</a:t>
            </a:r>
          </a:p>
        </p:txBody>
      </p:sp>
      <p:sp>
        <p:nvSpPr>
          <p:cNvPr name="TextBox 3" id="3"/>
          <p:cNvSpPr txBox="true"/>
          <p:nvPr/>
        </p:nvSpPr>
        <p:spPr>
          <a:xfrm rot="0">
            <a:off x="1234609" y="1075564"/>
            <a:ext cx="8707740" cy="422275"/>
          </a:xfrm>
          <a:prstGeom prst="rect">
            <a:avLst/>
          </a:prstGeom>
        </p:spPr>
        <p:txBody>
          <a:bodyPr anchor="t" rtlCol="false" tIns="0" lIns="0" bIns="0" rIns="0">
            <a:spAutoFit/>
          </a:bodyPr>
          <a:lstStyle/>
          <a:p>
            <a:pPr>
              <a:lnSpc>
                <a:spcPts val="3499"/>
              </a:lnSpc>
            </a:pPr>
            <a:r>
              <a:rPr lang="en-US" sz="2499">
                <a:solidFill>
                  <a:srgbClr val="202124"/>
                </a:solidFill>
                <a:latin typeface="Garet"/>
              </a:rPr>
              <a:t>Team Members</a:t>
            </a:r>
          </a:p>
        </p:txBody>
      </p:sp>
      <p:grpSp>
        <p:nvGrpSpPr>
          <p:cNvPr name="Group 4" id="4"/>
          <p:cNvGrpSpPr/>
          <p:nvPr/>
        </p:nvGrpSpPr>
        <p:grpSpPr>
          <a:xfrm rot="0">
            <a:off x="1703616" y="5900963"/>
            <a:ext cx="3054316" cy="2084412"/>
            <a:chOff x="0" y="0"/>
            <a:chExt cx="4072422" cy="2779216"/>
          </a:xfrm>
        </p:grpSpPr>
        <p:sp>
          <p:nvSpPr>
            <p:cNvPr name="TextBox 5" id="5"/>
            <p:cNvSpPr txBox="true"/>
            <p:nvPr/>
          </p:nvSpPr>
          <p:spPr>
            <a:xfrm rot="0">
              <a:off x="0" y="-38100"/>
              <a:ext cx="4072422" cy="1551940"/>
            </a:xfrm>
            <a:prstGeom prst="rect">
              <a:avLst/>
            </a:prstGeom>
          </p:spPr>
          <p:txBody>
            <a:bodyPr anchor="t" rtlCol="false" tIns="0" lIns="0" bIns="0" rIns="0">
              <a:spAutoFit/>
            </a:bodyPr>
            <a:lstStyle/>
            <a:p>
              <a:pPr algn="ctr">
                <a:lnSpc>
                  <a:spcPts val="4680"/>
                </a:lnSpc>
              </a:pPr>
              <a:r>
                <a:rPr lang="en-US" sz="3600">
                  <a:solidFill>
                    <a:srgbClr val="202124"/>
                  </a:solidFill>
                  <a:latin typeface="Garet Bold"/>
                </a:rPr>
                <a:t>Phan Công Anh</a:t>
              </a:r>
            </a:p>
          </p:txBody>
        </p:sp>
        <p:sp>
          <p:nvSpPr>
            <p:cNvPr name="TextBox 6" id="6"/>
            <p:cNvSpPr txBox="true"/>
            <p:nvPr/>
          </p:nvSpPr>
          <p:spPr>
            <a:xfrm rot="0">
              <a:off x="0" y="1651667"/>
              <a:ext cx="4072422" cy="1127548"/>
            </a:xfrm>
            <a:prstGeom prst="rect">
              <a:avLst/>
            </a:prstGeom>
          </p:spPr>
          <p:txBody>
            <a:bodyPr anchor="t" rtlCol="false" tIns="0" lIns="0" bIns="0" rIns="0">
              <a:spAutoFit/>
            </a:bodyPr>
            <a:lstStyle/>
            <a:p>
              <a:pPr algn="ctr">
                <a:lnSpc>
                  <a:spcPts val="3380"/>
                </a:lnSpc>
              </a:pPr>
              <a:r>
                <a:rPr lang="en-US" sz="2600">
                  <a:solidFill>
                    <a:srgbClr val="202124"/>
                  </a:solidFill>
                  <a:latin typeface="Garet"/>
                </a:rPr>
                <a:t>Game Model</a:t>
              </a:r>
            </a:p>
            <a:p>
              <a:pPr algn="ctr">
                <a:lnSpc>
                  <a:spcPts val="3380"/>
                </a:lnSpc>
              </a:pPr>
              <a:r>
                <a:rPr lang="en-US" sz="2600">
                  <a:solidFill>
                    <a:srgbClr val="202124"/>
                  </a:solidFill>
                  <a:latin typeface="Garet"/>
                </a:rPr>
                <a:t>Utils</a:t>
              </a:r>
            </a:p>
          </p:txBody>
        </p:sp>
      </p:grpSp>
      <p:sp>
        <p:nvSpPr>
          <p:cNvPr name="AutoShape 7" id="7"/>
          <p:cNvSpPr/>
          <p:nvPr/>
        </p:nvSpPr>
        <p:spPr>
          <a:xfrm>
            <a:off x="1163961" y="4882491"/>
            <a:ext cx="16428878" cy="0"/>
          </a:xfrm>
          <a:prstGeom prst="line">
            <a:avLst/>
          </a:prstGeom>
          <a:ln cap="flat" w="28575">
            <a:solidFill>
              <a:srgbClr val="202124"/>
            </a:solidFill>
            <a:prstDash val="solid"/>
            <a:headEnd type="none" len="sm" w="sm"/>
            <a:tailEnd type="none" len="sm" w="sm"/>
          </a:ln>
        </p:spPr>
      </p:sp>
      <p:grpSp>
        <p:nvGrpSpPr>
          <p:cNvPr name="Group 8" id="8"/>
          <p:cNvGrpSpPr/>
          <p:nvPr/>
        </p:nvGrpSpPr>
        <p:grpSpPr>
          <a:xfrm rot="0">
            <a:off x="893439" y="4437867"/>
            <a:ext cx="952863" cy="952863"/>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F5EDE1"/>
            </a:solidFill>
          </p:spPr>
        </p:sp>
        <p:sp>
          <p:nvSpPr>
            <p:cNvPr name="TextBox 10" id="10"/>
            <p:cNvSpPr txBox="true"/>
            <p:nvPr/>
          </p:nvSpPr>
          <p:spPr>
            <a:xfrm>
              <a:off x="127000" y="98425"/>
              <a:ext cx="558800" cy="587375"/>
            </a:xfrm>
            <a:prstGeom prst="rect">
              <a:avLst/>
            </a:prstGeom>
          </p:spPr>
          <p:txBody>
            <a:bodyPr anchor="ctr" rtlCol="false" tIns="50800" lIns="50800" bIns="50800" rIns="50800"/>
            <a:lstStyle/>
            <a:p>
              <a:pPr algn="ctr">
                <a:lnSpc>
                  <a:spcPts val="3380"/>
                </a:lnSpc>
              </a:pPr>
            </a:p>
          </p:txBody>
        </p:sp>
      </p:grpSp>
      <p:grpSp>
        <p:nvGrpSpPr>
          <p:cNvPr name="Group 11" id="11"/>
          <p:cNvGrpSpPr/>
          <p:nvPr/>
        </p:nvGrpSpPr>
        <p:grpSpPr>
          <a:xfrm rot="0">
            <a:off x="5822982" y="5900963"/>
            <a:ext cx="3054316" cy="2084412"/>
            <a:chOff x="0" y="0"/>
            <a:chExt cx="4072422" cy="2779216"/>
          </a:xfrm>
        </p:grpSpPr>
        <p:sp>
          <p:nvSpPr>
            <p:cNvPr name="TextBox 12" id="12"/>
            <p:cNvSpPr txBox="true"/>
            <p:nvPr/>
          </p:nvSpPr>
          <p:spPr>
            <a:xfrm rot="0">
              <a:off x="0" y="-38100"/>
              <a:ext cx="4072422" cy="1551940"/>
            </a:xfrm>
            <a:prstGeom prst="rect">
              <a:avLst/>
            </a:prstGeom>
          </p:spPr>
          <p:txBody>
            <a:bodyPr anchor="t" rtlCol="false" tIns="0" lIns="0" bIns="0" rIns="0">
              <a:spAutoFit/>
            </a:bodyPr>
            <a:lstStyle/>
            <a:p>
              <a:pPr algn="ctr">
                <a:lnSpc>
                  <a:spcPts val="4680"/>
                </a:lnSpc>
              </a:pPr>
              <a:r>
                <a:rPr lang="en-US" sz="3600">
                  <a:solidFill>
                    <a:srgbClr val="202124"/>
                  </a:solidFill>
                  <a:latin typeface="Garet Bold"/>
                </a:rPr>
                <a:t>Nguyễn Hoàng Anh</a:t>
              </a:r>
            </a:p>
          </p:txBody>
        </p:sp>
        <p:sp>
          <p:nvSpPr>
            <p:cNvPr name="TextBox 13" id="13"/>
            <p:cNvSpPr txBox="true"/>
            <p:nvPr/>
          </p:nvSpPr>
          <p:spPr>
            <a:xfrm rot="0">
              <a:off x="0" y="1651667"/>
              <a:ext cx="4072422" cy="1127548"/>
            </a:xfrm>
            <a:prstGeom prst="rect">
              <a:avLst/>
            </a:prstGeom>
          </p:spPr>
          <p:txBody>
            <a:bodyPr anchor="t" rtlCol="false" tIns="0" lIns="0" bIns="0" rIns="0">
              <a:spAutoFit/>
            </a:bodyPr>
            <a:lstStyle/>
            <a:p>
              <a:pPr algn="ctr">
                <a:lnSpc>
                  <a:spcPts val="3380"/>
                </a:lnSpc>
              </a:pPr>
              <a:r>
                <a:rPr lang="en-US" sz="2600">
                  <a:solidFill>
                    <a:srgbClr val="202124"/>
                  </a:solidFill>
                  <a:latin typeface="Garet"/>
                </a:rPr>
                <a:t>Game Model</a:t>
              </a:r>
            </a:p>
            <a:p>
              <a:pPr algn="ctr">
                <a:lnSpc>
                  <a:spcPts val="3380"/>
                </a:lnSpc>
              </a:pPr>
              <a:r>
                <a:rPr lang="en-US" sz="2600">
                  <a:solidFill>
                    <a:srgbClr val="202124"/>
                  </a:solidFill>
                  <a:latin typeface="Garet"/>
                </a:rPr>
                <a:t>Music</a:t>
              </a:r>
            </a:p>
          </p:txBody>
        </p:sp>
      </p:grpSp>
      <p:grpSp>
        <p:nvGrpSpPr>
          <p:cNvPr name="Group 14" id="14"/>
          <p:cNvGrpSpPr/>
          <p:nvPr/>
        </p:nvGrpSpPr>
        <p:grpSpPr>
          <a:xfrm rot="0">
            <a:off x="9942348" y="5900963"/>
            <a:ext cx="3054316" cy="1655787"/>
            <a:chOff x="0" y="0"/>
            <a:chExt cx="4072422" cy="2207716"/>
          </a:xfrm>
        </p:grpSpPr>
        <p:sp>
          <p:nvSpPr>
            <p:cNvPr name="TextBox 15" id="15"/>
            <p:cNvSpPr txBox="true"/>
            <p:nvPr/>
          </p:nvSpPr>
          <p:spPr>
            <a:xfrm rot="0">
              <a:off x="0" y="-38100"/>
              <a:ext cx="4072422" cy="1551940"/>
            </a:xfrm>
            <a:prstGeom prst="rect">
              <a:avLst/>
            </a:prstGeom>
          </p:spPr>
          <p:txBody>
            <a:bodyPr anchor="t" rtlCol="false" tIns="0" lIns="0" bIns="0" rIns="0">
              <a:spAutoFit/>
            </a:bodyPr>
            <a:lstStyle/>
            <a:p>
              <a:pPr algn="ctr">
                <a:lnSpc>
                  <a:spcPts val="4680"/>
                </a:lnSpc>
              </a:pPr>
              <a:r>
                <a:rPr lang="en-US" sz="3600">
                  <a:solidFill>
                    <a:srgbClr val="202124"/>
                  </a:solidFill>
                  <a:latin typeface="Garet Bold"/>
                </a:rPr>
                <a:t>Trần Hoàng Anh</a:t>
              </a:r>
            </a:p>
          </p:txBody>
        </p:sp>
        <p:sp>
          <p:nvSpPr>
            <p:cNvPr name="TextBox 16" id="16"/>
            <p:cNvSpPr txBox="true"/>
            <p:nvPr/>
          </p:nvSpPr>
          <p:spPr>
            <a:xfrm rot="0">
              <a:off x="0" y="1651667"/>
              <a:ext cx="4072422" cy="556048"/>
            </a:xfrm>
            <a:prstGeom prst="rect">
              <a:avLst/>
            </a:prstGeom>
          </p:spPr>
          <p:txBody>
            <a:bodyPr anchor="t" rtlCol="false" tIns="0" lIns="0" bIns="0" rIns="0">
              <a:spAutoFit/>
            </a:bodyPr>
            <a:lstStyle/>
            <a:p>
              <a:pPr algn="ctr">
                <a:lnSpc>
                  <a:spcPts val="3380"/>
                </a:lnSpc>
              </a:pPr>
              <a:r>
                <a:rPr lang="en-US" sz="2600">
                  <a:solidFill>
                    <a:srgbClr val="202124"/>
                  </a:solidFill>
                  <a:latin typeface="Garet"/>
                </a:rPr>
                <a:t>Controller</a:t>
              </a:r>
            </a:p>
          </p:txBody>
        </p:sp>
      </p:grpSp>
      <p:grpSp>
        <p:nvGrpSpPr>
          <p:cNvPr name="Group 17" id="17"/>
          <p:cNvGrpSpPr/>
          <p:nvPr/>
        </p:nvGrpSpPr>
        <p:grpSpPr>
          <a:xfrm rot="0">
            <a:off x="13670213" y="5900963"/>
            <a:ext cx="3054316" cy="1655787"/>
            <a:chOff x="0" y="0"/>
            <a:chExt cx="4072422" cy="2207716"/>
          </a:xfrm>
        </p:grpSpPr>
        <p:sp>
          <p:nvSpPr>
            <p:cNvPr name="TextBox 18" id="18"/>
            <p:cNvSpPr txBox="true"/>
            <p:nvPr/>
          </p:nvSpPr>
          <p:spPr>
            <a:xfrm rot="0">
              <a:off x="0" y="-38100"/>
              <a:ext cx="4072422" cy="1551940"/>
            </a:xfrm>
            <a:prstGeom prst="rect">
              <a:avLst/>
            </a:prstGeom>
          </p:spPr>
          <p:txBody>
            <a:bodyPr anchor="t" rtlCol="false" tIns="0" lIns="0" bIns="0" rIns="0">
              <a:spAutoFit/>
            </a:bodyPr>
            <a:lstStyle/>
            <a:p>
              <a:pPr algn="ctr">
                <a:lnSpc>
                  <a:spcPts val="4680"/>
                </a:lnSpc>
              </a:pPr>
              <a:r>
                <a:rPr lang="en-US" sz="3600">
                  <a:solidFill>
                    <a:srgbClr val="202124"/>
                  </a:solidFill>
                  <a:latin typeface="Garet Bold"/>
                </a:rPr>
                <a:t>Ngô Việt Anh</a:t>
              </a:r>
            </a:p>
          </p:txBody>
        </p:sp>
        <p:sp>
          <p:nvSpPr>
            <p:cNvPr name="TextBox 19" id="19"/>
            <p:cNvSpPr txBox="true"/>
            <p:nvPr/>
          </p:nvSpPr>
          <p:spPr>
            <a:xfrm rot="0">
              <a:off x="0" y="1651667"/>
              <a:ext cx="4072422" cy="556048"/>
            </a:xfrm>
            <a:prstGeom prst="rect">
              <a:avLst/>
            </a:prstGeom>
          </p:spPr>
          <p:txBody>
            <a:bodyPr anchor="t" rtlCol="false" tIns="0" lIns="0" bIns="0" rIns="0">
              <a:spAutoFit/>
            </a:bodyPr>
            <a:lstStyle/>
            <a:p>
              <a:pPr algn="ctr">
                <a:lnSpc>
                  <a:spcPts val="3380"/>
                </a:lnSpc>
              </a:pPr>
              <a:r>
                <a:rPr lang="en-US" sz="2600">
                  <a:solidFill>
                    <a:srgbClr val="202124"/>
                  </a:solidFill>
                  <a:latin typeface="Garet"/>
                </a:rPr>
                <a:t>Controller, UI</a:t>
              </a:r>
            </a:p>
          </p:txBody>
        </p:sp>
      </p:grpSp>
      <p:sp>
        <p:nvSpPr>
          <p:cNvPr name="TextBox 20" id="20"/>
          <p:cNvSpPr txBox="true"/>
          <p:nvPr/>
        </p:nvSpPr>
        <p:spPr>
          <a:xfrm rot="0">
            <a:off x="505862" y="9518867"/>
            <a:ext cx="169069"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1</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2456396" y="0"/>
            <a:ext cx="5831604" cy="10287000"/>
            <a:chOff x="0" y="0"/>
            <a:chExt cx="7775472" cy="13716000"/>
          </a:xfrm>
        </p:grpSpPr>
        <p:pic>
          <p:nvPicPr>
            <p:cNvPr name="Picture 3" id="3"/>
            <p:cNvPicPr>
              <a:picLocks noChangeAspect="true"/>
            </p:cNvPicPr>
            <p:nvPr/>
          </p:nvPicPr>
          <p:blipFill>
            <a:blip r:embed="rId2"/>
            <a:srcRect l="36325" t="0" r="21104" b="0"/>
            <a:stretch>
              <a:fillRect/>
            </a:stretch>
          </p:blipFill>
          <p:spPr>
            <a:xfrm flipH="false" flipV="false">
              <a:off x="0" y="0"/>
              <a:ext cx="7775472" cy="13716000"/>
            </a:xfrm>
            <a:prstGeom prst="rect">
              <a:avLst/>
            </a:prstGeom>
          </p:spPr>
        </p:pic>
      </p:grpSp>
      <p:grpSp>
        <p:nvGrpSpPr>
          <p:cNvPr name="Group 4" id="4"/>
          <p:cNvGrpSpPr/>
          <p:nvPr/>
        </p:nvGrpSpPr>
        <p:grpSpPr>
          <a:xfrm rot="0">
            <a:off x="15990456" y="7989456"/>
            <a:ext cx="1268844" cy="1268844"/>
            <a:chOff x="0" y="0"/>
            <a:chExt cx="812800" cy="812800"/>
          </a:xfrm>
        </p:grpSpPr>
        <p:sp>
          <p:nvSpPr>
            <p:cNvPr name="Freeform 5" id="5"/>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6" id="6"/>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7" id="7"/>
          <p:cNvSpPr txBox="true"/>
          <p:nvPr/>
        </p:nvSpPr>
        <p:spPr>
          <a:xfrm rot="0">
            <a:off x="1032888" y="1028700"/>
            <a:ext cx="10655356" cy="1514475"/>
          </a:xfrm>
          <a:prstGeom prst="rect">
            <a:avLst/>
          </a:prstGeom>
        </p:spPr>
        <p:txBody>
          <a:bodyPr anchor="t" rtlCol="false" tIns="0" lIns="0" bIns="0" rIns="0">
            <a:spAutoFit/>
          </a:bodyPr>
          <a:lstStyle/>
          <a:p>
            <a:pPr>
              <a:lnSpc>
                <a:spcPts val="11999"/>
              </a:lnSpc>
            </a:pPr>
            <a:r>
              <a:rPr lang="en-US" sz="9999">
                <a:solidFill>
                  <a:srgbClr val="202124"/>
                </a:solidFill>
                <a:latin typeface="Garet Bold"/>
              </a:rPr>
              <a:t>INTRODUCTI   N</a:t>
            </a:r>
          </a:p>
        </p:txBody>
      </p:sp>
      <p:grpSp>
        <p:nvGrpSpPr>
          <p:cNvPr name="Group 8" id="8"/>
          <p:cNvGrpSpPr/>
          <p:nvPr/>
        </p:nvGrpSpPr>
        <p:grpSpPr>
          <a:xfrm rot="0">
            <a:off x="704161" y="3502038"/>
            <a:ext cx="11312810" cy="5756262"/>
            <a:chOff x="0" y="0"/>
            <a:chExt cx="2979505" cy="1516053"/>
          </a:xfrm>
        </p:grpSpPr>
        <p:sp>
          <p:nvSpPr>
            <p:cNvPr name="Freeform 9" id="9"/>
            <p:cNvSpPr/>
            <p:nvPr/>
          </p:nvSpPr>
          <p:spPr>
            <a:xfrm flipH="false" flipV="false" rot="0">
              <a:off x="0" y="0"/>
              <a:ext cx="2979505" cy="1516053"/>
            </a:xfrm>
            <a:custGeom>
              <a:avLst/>
              <a:gdLst/>
              <a:ahLst/>
              <a:cxnLst/>
              <a:rect r="r" b="b" t="t" l="l"/>
              <a:pathLst>
                <a:path h="1516053" w="2979505">
                  <a:moveTo>
                    <a:pt x="34217" y="0"/>
                  </a:moveTo>
                  <a:lnTo>
                    <a:pt x="2945288" y="0"/>
                  </a:lnTo>
                  <a:cubicBezTo>
                    <a:pt x="2964186" y="0"/>
                    <a:pt x="2979505" y="15320"/>
                    <a:pt x="2979505" y="34217"/>
                  </a:cubicBezTo>
                  <a:lnTo>
                    <a:pt x="2979505" y="1481835"/>
                  </a:lnTo>
                  <a:cubicBezTo>
                    <a:pt x="2979505" y="1500733"/>
                    <a:pt x="2964186" y="1516053"/>
                    <a:pt x="2945288" y="1516053"/>
                  </a:cubicBezTo>
                  <a:lnTo>
                    <a:pt x="34217" y="1516053"/>
                  </a:lnTo>
                  <a:cubicBezTo>
                    <a:pt x="25142" y="1516053"/>
                    <a:pt x="16439" y="1512448"/>
                    <a:pt x="10022" y="1506030"/>
                  </a:cubicBezTo>
                  <a:cubicBezTo>
                    <a:pt x="3605" y="1499613"/>
                    <a:pt x="0" y="1490910"/>
                    <a:pt x="0" y="1481835"/>
                  </a:cubicBezTo>
                  <a:lnTo>
                    <a:pt x="0" y="34217"/>
                  </a:lnTo>
                  <a:cubicBezTo>
                    <a:pt x="0" y="15320"/>
                    <a:pt x="15320" y="0"/>
                    <a:pt x="34217" y="0"/>
                  </a:cubicBezTo>
                  <a:close/>
                </a:path>
              </a:pathLst>
            </a:custGeom>
            <a:solidFill>
              <a:srgbClr val="000000">
                <a:alpha val="0"/>
              </a:srgbClr>
            </a:solidFill>
            <a:ln w="28575">
              <a:solidFill>
                <a:srgbClr val="202124"/>
              </a:solidFill>
            </a:ln>
          </p:spPr>
        </p:sp>
        <p:sp>
          <p:nvSpPr>
            <p:cNvPr name="TextBox 10" id="10"/>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11" id="11"/>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grpSp>
        <p:nvGrpSpPr>
          <p:cNvPr name="Group 12" id="12"/>
          <p:cNvGrpSpPr/>
          <p:nvPr/>
        </p:nvGrpSpPr>
        <p:grpSpPr>
          <a:xfrm rot="0">
            <a:off x="9432759" y="1309506"/>
            <a:ext cx="952863" cy="952863"/>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lnTo>
                    <a:pt x="485289" y="111986"/>
                  </a:lnTo>
                  <a:lnTo>
                    <a:pt x="609600" y="54447"/>
                  </a:lnTo>
                  <a:lnTo>
                    <a:pt x="621927" y="190873"/>
                  </a:lnTo>
                  <a:lnTo>
                    <a:pt x="758353" y="203200"/>
                  </a:lnTo>
                  <a:lnTo>
                    <a:pt x="700814" y="327511"/>
                  </a:lnTo>
                  <a:lnTo>
                    <a:pt x="812800" y="406400"/>
                  </a:lnTo>
                  <a:lnTo>
                    <a:pt x="700814" y="485289"/>
                  </a:lnTo>
                  <a:lnTo>
                    <a:pt x="758353" y="609600"/>
                  </a:lnTo>
                  <a:lnTo>
                    <a:pt x="621927" y="621927"/>
                  </a:lnTo>
                  <a:lnTo>
                    <a:pt x="609600" y="758353"/>
                  </a:lnTo>
                  <a:lnTo>
                    <a:pt x="485289" y="700814"/>
                  </a:lnTo>
                  <a:lnTo>
                    <a:pt x="406400" y="812800"/>
                  </a:lnTo>
                  <a:lnTo>
                    <a:pt x="327511" y="700814"/>
                  </a:lnTo>
                  <a:lnTo>
                    <a:pt x="203200" y="758353"/>
                  </a:lnTo>
                  <a:lnTo>
                    <a:pt x="190873" y="621927"/>
                  </a:lnTo>
                  <a:lnTo>
                    <a:pt x="54447" y="609600"/>
                  </a:lnTo>
                  <a:lnTo>
                    <a:pt x="111986" y="485289"/>
                  </a:lnTo>
                  <a:lnTo>
                    <a:pt x="0" y="406400"/>
                  </a:lnTo>
                  <a:lnTo>
                    <a:pt x="111986" y="327511"/>
                  </a:lnTo>
                  <a:lnTo>
                    <a:pt x="54447" y="203200"/>
                  </a:lnTo>
                  <a:lnTo>
                    <a:pt x="190873" y="190873"/>
                  </a:lnTo>
                  <a:lnTo>
                    <a:pt x="203200" y="54447"/>
                  </a:lnTo>
                  <a:lnTo>
                    <a:pt x="327511" y="111986"/>
                  </a:lnTo>
                  <a:lnTo>
                    <a:pt x="406400" y="0"/>
                  </a:lnTo>
                  <a:close/>
                </a:path>
              </a:pathLst>
            </a:custGeom>
            <a:solidFill>
              <a:srgbClr val="FF6C3C"/>
            </a:solidFill>
          </p:spPr>
        </p:sp>
        <p:sp>
          <p:nvSpPr>
            <p:cNvPr name="TextBox 14" id="14"/>
            <p:cNvSpPr txBox="true"/>
            <p:nvPr/>
          </p:nvSpPr>
          <p:spPr>
            <a:xfrm>
              <a:off x="127000" y="98425"/>
              <a:ext cx="558800" cy="587375"/>
            </a:xfrm>
            <a:prstGeom prst="rect">
              <a:avLst/>
            </a:prstGeom>
          </p:spPr>
          <p:txBody>
            <a:bodyPr anchor="ctr" rtlCol="false" tIns="50800" lIns="50800" bIns="50800" rIns="50800"/>
            <a:lstStyle/>
            <a:p>
              <a:pPr algn="ctr">
                <a:lnSpc>
                  <a:spcPts val="3380"/>
                </a:lnSpc>
              </a:pPr>
            </a:p>
          </p:txBody>
        </p:sp>
      </p:grpSp>
      <p:sp>
        <p:nvSpPr>
          <p:cNvPr name="TextBox 15" id="15"/>
          <p:cNvSpPr txBox="true"/>
          <p:nvPr/>
        </p:nvSpPr>
        <p:spPr>
          <a:xfrm rot="0">
            <a:off x="1157026" y="3690620"/>
            <a:ext cx="10531217" cy="5567680"/>
          </a:xfrm>
          <a:prstGeom prst="rect">
            <a:avLst/>
          </a:prstGeom>
        </p:spPr>
        <p:txBody>
          <a:bodyPr anchor="t" rtlCol="false" tIns="0" lIns="0" bIns="0" rIns="0">
            <a:spAutoFit/>
          </a:bodyPr>
          <a:lstStyle/>
          <a:p>
            <a:pPr algn="just">
              <a:lnSpc>
                <a:spcPts val="3380"/>
              </a:lnSpc>
            </a:pPr>
            <a:r>
              <a:rPr lang="en-US" sz="2600">
                <a:solidFill>
                  <a:srgbClr val="202124"/>
                </a:solidFill>
                <a:latin typeface="Garet Bold"/>
              </a:rPr>
              <a:t>Ô ăn quan </a:t>
            </a:r>
            <a:r>
              <a:rPr lang="en-US" sz="2600">
                <a:solidFill>
                  <a:srgbClr val="202124"/>
                </a:solidFill>
                <a:latin typeface="Garet"/>
              </a:rPr>
              <a:t>is a traditional boardgame which has been one of the most common traditional game for Vietnamese children. The game is simple, easy to play and very valuable for enhancing calcultating and strategical ability for children. The game has been played for thousand of years, but nowadays Vietnamese children no longer had the same passion for game like those in the past. For this circumstance, developers and researchers have been trying to take actions, to preserve and spread this game as a vital cultural heritage, and we as a team has developed a digital version of </a:t>
            </a:r>
            <a:r>
              <a:rPr lang="en-US" sz="2600">
                <a:solidFill>
                  <a:srgbClr val="202124"/>
                </a:solidFill>
                <a:latin typeface="Garet Bold"/>
              </a:rPr>
              <a:t>Ô ăn quan</a:t>
            </a:r>
            <a:r>
              <a:rPr lang="en-US" sz="2600">
                <a:solidFill>
                  <a:srgbClr val="202124"/>
                </a:solidFill>
                <a:latin typeface="Garet"/>
              </a:rPr>
              <a:t> that can be easily accessed on internet, using some basic Object-oriented techniques.</a:t>
            </a:r>
          </a:p>
          <a:p>
            <a:pPr algn="just">
              <a:lnSpc>
                <a:spcPts val="3380"/>
              </a:lnSpc>
            </a:pPr>
          </a:p>
        </p:txBody>
      </p:sp>
      <p:sp>
        <p:nvSpPr>
          <p:cNvPr name="TextBox 16" id="16"/>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5DADA"/>
        </a:solidFill>
      </p:bgPr>
    </p:bg>
    <p:spTree>
      <p:nvGrpSpPr>
        <p:cNvPr id="1" name=""/>
        <p:cNvGrpSpPr/>
        <p:nvPr/>
      </p:nvGrpSpPr>
      <p:grpSpPr>
        <a:xfrm>
          <a:off x="0" y="0"/>
          <a:ext cx="0" cy="0"/>
          <a:chOff x="0" y="0"/>
          <a:chExt cx="0" cy="0"/>
        </a:xfrm>
      </p:grpSpPr>
      <p:sp>
        <p:nvSpPr>
          <p:cNvPr name="TextBox 2" id="2"/>
          <p:cNvSpPr txBox="true"/>
          <p:nvPr/>
        </p:nvSpPr>
        <p:spPr>
          <a:xfrm rot="0">
            <a:off x="1028700" y="600075"/>
            <a:ext cx="1189890" cy="9077325"/>
          </a:xfrm>
          <a:prstGeom prst="rect">
            <a:avLst/>
          </a:prstGeom>
        </p:spPr>
        <p:txBody>
          <a:bodyPr anchor="t" rtlCol="false" tIns="0" lIns="0" bIns="0" rIns="0">
            <a:spAutoFit/>
          </a:bodyPr>
          <a:lstStyle/>
          <a:p>
            <a:pPr>
              <a:lnSpc>
                <a:spcPts val="10200"/>
              </a:lnSpc>
            </a:pPr>
            <a:r>
              <a:rPr lang="en-US" sz="8500">
                <a:solidFill>
                  <a:srgbClr val="202124"/>
                </a:solidFill>
                <a:latin typeface="Garet Bold"/>
              </a:rPr>
              <a:t>USECASE </a:t>
            </a:r>
          </a:p>
        </p:txBody>
      </p:sp>
      <p:sp>
        <p:nvSpPr>
          <p:cNvPr name="Freeform 3" id="3"/>
          <p:cNvSpPr/>
          <p:nvPr/>
        </p:nvSpPr>
        <p:spPr>
          <a:xfrm flipH="false" flipV="false" rot="0">
            <a:off x="3414731" y="211977"/>
            <a:ext cx="11458538" cy="9863045"/>
          </a:xfrm>
          <a:custGeom>
            <a:avLst/>
            <a:gdLst/>
            <a:ahLst/>
            <a:cxnLst/>
            <a:rect r="r" b="b" t="t" l="l"/>
            <a:pathLst>
              <a:path h="9863045" w="11458538">
                <a:moveTo>
                  <a:pt x="0" y="0"/>
                </a:moveTo>
                <a:lnTo>
                  <a:pt x="11458538" y="0"/>
                </a:lnTo>
                <a:lnTo>
                  <a:pt x="11458538" y="9863046"/>
                </a:lnTo>
                <a:lnTo>
                  <a:pt x="0" y="9863046"/>
                </a:lnTo>
                <a:lnTo>
                  <a:pt x="0" y="0"/>
                </a:lnTo>
                <a:close/>
              </a:path>
            </a:pathLst>
          </a:custGeom>
          <a:blipFill>
            <a:blip r:embed="rId2"/>
            <a:stretch>
              <a:fillRect l="0" t="0" r="0" b="0"/>
            </a:stretch>
          </a:blipFill>
        </p:spPr>
      </p:sp>
      <p:sp>
        <p:nvSpPr>
          <p:cNvPr name="TextBox 4" id="4"/>
          <p:cNvSpPr txBox="true"/>
          <p:nvPr/>
        </p:nvSpPr>
        <p:spPr>
          <a:xfrm rot="0">
            <a:off x="498302" y="9518867"/>
            <a:ext cx="184190"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5DADA"/>
        </a:solidFill>
      </p:bgPr>
    </p:bg>
    <p:spTree>
      <p:nvGrpSpPr>
        <p:cNvPr id="1" name=""/>
        <p:cNvGrpSpPr/>
        <p:nvPr/>
      </p:nvGrpSpPr>
      <p:grpSpPr>
        <a:xfrm>
          <a:off x="0" y="0"/>
          <a:ext cx="0" cy="0"/>
          <a:chOff x="0" y="0"/>
          <a:chExt cx="0" cy="0"/>
        </a:xfrm>
      </p:grpSpPr>
      <p:sp>
        <p:nvSpPr>
          <p:cNvPr name="Freeform 2" id="2"/>
          <p:cNvSpPr/>
          <p:nvPr/>
        </p:nvSpPr>
        <p:spPr>
          <a:xfrm flipH="false" flipV="false" rot="0">
            <a:off x="682491" y="294192"/>
            <a:ext cx="15736238" cy="8964108"/>
          </a:xfrm>
          <a:custGeom>
            <a:avLst/>
            <a:gdLst/>
            <a:ahLst/>
            <a:cxnLst/>
            <a:rect r="r" b="b" t="t" l="l"/>
            <a:pathLst>
              <a:path h="8964108" w="15736238">
                <a:moveTo>
                  <a:pt x="0" y="0"/>
                </a:moveTo>
                <a:lnTo>
                  <a:pt x="15736239" y="0"/>
                </a:lnTo>
                <a:lnTo>
                  <a:pt x="15736239" y="8964108"/>
                </a:lnTo>
                <a:lnTo>
                  <a:pt x="0" y="8964108"/>
                </a:lnTo>
                <a:lnTo>
                  <a:pt x="0" y="0"/>
                </a:lnTo>
                <a:close/>
              </a:path>
            </a:pathLst>
          </a:custGeom>
          <a:blipFill>
            <a:blip r:embed="rId2"/>
            <a:stretch>
              <a:fillRect l="0" t="0" r="0" b="0"/>
            </a:stretch>
          </a:blipFill>
        </p:spPr>
      </p:sp>
      <p:sp>
        <p:nvSpPr>
          <p:cNvPr name="TextBox 3" id="3"/>
          <p:cNvSpPr txBox="true"/>
          <p:nvPr/>
        </p:nvSpPr>
        <p:spPr>
          <a:xfrm rot="0">
            <a:off x="16664355" y="498692"/>
            <a:ext cx="1189890" cy="9077325"/>
          </a:xfrm>
          <a:prstGeom prst="rect">
            <a:avLst/>
          </a:prstGeom>
        </p:spPr>
        <p:txBody>
          <a:bodyPr anchor="t" rtlCol="false" tIns="0" lIns="0" bIns="0" rIns="0">
            <a:spAutoFit/>
          </a:bodyPr>
          <a:lstStyle/>
          <a:p>
            <a:pPr>
              <a:lnSpc>
                <a:spcPts val="10200"/>
              </a:lnSpc>
            </a:pPr>
            <a:r>
              <a:rPr lang="en-US" sz="8500">
                <a:solidFill>
                  <a:srgbClr val="202124"/>
                </a:solidFill>
                <a:latin typeface="Garet Bold"/>
              </a:rPr>
              <a:t>GENERAL</a:t>
            </a:r>
          </a:p>
        </p:txBody>
      </p:sp>
      <p:sp>
        <p:nvSpPr>
          <p:cNvPr name="TextBox 4" id="4"/>
          <p:cNvSpPr txBox="true"/>
          <p:nvPr/>
        </p:nvSpPr>
        <p:spPr>
          <a:xfrm rot="0">
            <a:off x="498302" y="9518867"/>
            <a:ext cx="184190"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3</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5DADA"/>
        </a:solidFill>
      </p:bgPr>
    </p:bg>
    <p:spTree>
      <p:nvGrpSpPr>
        <p:cNvPr id="1" name=""/>
        <p:cNvGrpSpPr/>
        <p:nvPr/>
      </p:nvGrpSpPr>
      <p:grpSpPr>
        <a:xfrm>
          <a:off x="0" y="0"/>
          <a:ext cx="0" cy="0"/>
          <a:chOff x="0" y="0"/>
          <a:chExt cx="0" cy="0"/>
        </a:xfrm>
      </p:grpSpPr>
      <p:sp>
        <p:nvSpPr>
          <p:cNvPr name="Freeform 2" id="2"/>
          <p:cNvSpPr/>
          <p:nvPr/>
        </p:nvSpPr>
        <p:spPr>
          <a:xfrm flipH="false" flipV="false" rot="0">
            <a:off x="1410443" y="1765746"/>
            <a:ext cx="15848857" cy="8184920"/>
          </a:xfrm>
          <a:custGeom>
            <a:avLst/>
            <a:gdLst/>
            <a:ahLst/>
            <a:cxnLst/>
            <a:rect r="r" b="b" t="t" l="l"/>
            <a:pathLst>
              <a:path h="8184920" w="15848857">
                <a:moveTo>
                  <a:pt x="0" y="0"/>
                </a:moveTo>
                <a:lnTo>
                  <a:pt x="15848857" y="0"/>
                </a:lnTo>
                <a:lnTo>
                  <a:pt x="15848857" y="8184920"/>
                </a:lnTo>
                <a:lnTo>
                  <a:pt x="0" y="8184920"/>
                </a:lnTo>
                <a:lnTo>
                  <a:pt x="0" y="0"/>
                </a:lnTo>
                <a:close/>
              </a:path>
            </a:pathLst>
          </a:custGeom>
          <a:blipFill>
            <a:blip r:embed="rId2"/>
            <a:stretch>
              <a:fillRect l="0" t="0" r="0" b="0"/>
            </a:stretch>
          </a:blipFill>
        </p:spPr>
      </p:sp>
      <p:sp>
        <p:nvSpPr>
          <p:cNvPr name="TextBox 3" id="3"/>
          <p:cNvSpPr txBox="true"/>
          <p:nvPr/>
        </p:nvSpPr>
        <p:spPr>
          <a:xfrm rot="0">
            <a:off x="3497393" y="625539"/>
            <a:ext cx="11293214" cy="1304925"/>
          </a:xfrm>
          <a:prstGeom prst="rect">
            <a:avLst/>
          </a:prstGeom>
        </p:spPr>
        <p:txBody>
          <a:bodyPr anchor="t" rtlCol="false" tIns="0" lIns="0" bIns="0" rIns="0">
            <a:spAutoFit/>
          </a:bodyPr>
          <a:lstStyle/>
          <a:p>
            <a:pPr algn="ctr">
              <a:lnSpc>
                <a:spcPts val="10200"/>
              </a:lnSpc>
            </a:pPr>
            <a:r>
              <a:rPr lang="en-US" sz="8500">
                <a:solidFill>
                  <a:srgbClr val="202124"/>
                </a:solidFill>
                <a:latin typeface="Garet Bold"/>
              </a:rPr>
              <a:t>CONTROLLER</a:t>
            </a:r>
          </a:p>
        </p:txBody>
      </p:sp>
      <p:sp>
        <p:nvSpPr>
          <p:cNvPr name="TextBox 4" id="4"/>
          <p:cNvSpPr txBox="true"/>
          <p:nvPr/>
        </p:nvSpPr>
        <p:spPr>
          <a:xfrm rot="0">
            <a:off x="498302" y="9518867"/>
            <a:ext cx="184190"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3</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5990456" y="7989456"/>
            <a:ext cx="1268844" cy="1268844"/>
            <a:chOff x="0" y="0"/>
            <a:chExt cx="812800" cy="812800"/>
          </a:xfrm>
        </p:grpSpPr>
        <p:sp>
          <p:nvSpPr>
            <p:cNvPr name="Freeform 3" id="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5" id="5"/>
          <p:cNvSpPr txBox="true"/>
          <p:nvPr/>
        </p:nvSpPr>
        <p:spPr>
          <a:xfrm rot="0">
            <a:off x="503243" y="376237"/>
            <a:ext cx="10655356" cy="1314450"/>
          </a:xfrm>
          <a:prstGeom prst="rect">
            <a:avLst/>
          </a:prstGeom>
        </p:spPr>
        <p:txBody>
          <a:bodyPr anchor="t" rtlCol="false" tIns="0" lIns="0" bIns="0" rIns="0">
            <a:spAutoFit/>
          </a:bodyPr>
          <a:lstStyle/>
          <a:p>
            <a:pPr>
              <a:lnSpc>
                <a:spcPts val="10440"/>
              </a:lnSpc>
            </a:pPr>
            <a:r>
              <a:rPr lang="en-US" sz="8700">
                <a:solidFill>
                  <a:srgbClr val="202124"/>
                </a:solidFill>
                <a:latin typeface="Garet"/>
              </a:rPr>
              <a:t>OOP TECHNIQUES</a:t>
            </a:r>
          </a:p>
        </p:txBody>
      </p:sp>
      <p:grpSp>
        <p:nvGrpSpPr>
          <p:cNvPr name="Group 6" id="6"/>
          <p:cNvGrpSpPr/>
          <p:nvPr/>
        </p:nvGrpSpPr>
        <p:grpSpPr>
          <a:xfrm rot="0">
            <a:off x="398723" y="1690688"/>
            <a:ext cx="17557597" cy="8259978"/>
            <a:chOff x="0" y="0"/>
            <a:chExt cx="4624223" cy="2175468"/>
          </a:xfrm>
        </p:grpSpPr>
        <p:sp>
          <p:nvSpPr>
            <p:cNvPr name="Freeform 7" id="7"/>
            <p:cNvSpPr/>
            <p:nvPr/>
          </p:nvSpPr>
          <p:spPr>
            <a:xfrm flipH="false" flipV="false" rot="0">
              <a:off x="0" y="0"/>
              <a:ext cx="4624223" cy="2175468"/>
            </a:xfrm>
            <a:custGeom>
              <a:avLst/>
              <a:gdLst/>
              <a:ahLst/>
              <a:cxnLst/>
              <a:rect r="r" b="b" t="t" l="l"/>
              <a:pathLst>
                <a:path h="2175468" w="4624223">
                  <a:moveTo>
                    <a:pt x="22047" y="0"/>
                  </a:moveTo>
                  <a:lnTo>
                    <a:pt x="4602176" y="0"/>
                  </a:lnTo>
                  <a:cubicBezTo>
                    <a:pt x="4608023" y="0"/>
                    <a:pt x="4613631" y="2323"/>
                    <a:pt x="4617766" y="6457"/>
                  </a:cubicBezTo>
                  <a:cubicBezTo>
                    <a:pt x="4621900" y="10592"/>
                    <a:pt x="4624223" y="16200"/>
                    <a:pt x="4624223" y="22047"/>
                  </a:cubicBezTo>
                  <a:lnTo>
                    <a:pt x="4624223" y="2153420"/>
                  </a:lnTo>
                  <a:cubicBezTo>
                    <a:pt x="4624223" y="2159268"/>
                    <a:pt x="4621900" y="2164875"/>
                    <a:pt x="4617766" y="2169010"/>
                  </a:cubicBezTo>
                  <a:cubicBezTo>
                    <a:pt x="4613631" y="2173145"/>
                    <a:pt x="4608023" y="2175468"/>
                    <a:pt x="4602176" y="2175468"/>
                  </a:cubicBezTo>
                  <a:lnTo>
                    <a:pt x="22047" y="2175468"/>
                  </a:lnTo>
                  <a:cubicBezTo>
                    <a:pt x="9871" y="2175468"/>
                    <a:pt x="0" y="2165597"/>
                    <a:pt x="0" y="2153420"/>
                  </a:cubicBezTo>
                  <a:lnTo>
                    <a:pt x="0" y="22047"/>
                  </a:lnTo>
                  <a:cubicBezTo>
                    <a:pt x="0" y="16200"/>
                    <a:pt x="2323" y="10592"/>
                    <a:pt x="6457" y="6457"/>
                  </a:cubicBezTo>
                  <a:cubicBezTo>
                    <a:pt x="10592" y="2323"/>
                    <a:pt x="16200" y="0"/>
                    <a:pt x="22047" y="0"/>
                  </a:cubicBezTo>
                  <a:close/>
                </a:path>
              </a:pathLst>
            </a:custGeom>
            <a:solidFill>
              <a:srgbClr val="000000">
                <a:alpha val="0"/>
              </a:srgbClr>
            </a:solidFill>
            <a:ln w="28575">
              <a:solidFill>
                <a:srgbClr val="202124"/>
              </a:solidFill>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9" id="9"/>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sp>
        <p:nvSpPr>
          <p:cNvPr name="TextBox 10" id="10"/>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
        <p:nvSpPr>
          <p:cNvPr name="TextBox 11" id="11"/>
          <p:cNvSpPr txBox="true"/>
          <p:nvPr/>
        </p:nvSpPr>
        <p:spPr>
          <a:xfrm rot="0">
            <a:off x="677550" y="1918854"/>
            <a:ext cx="11601788" cy="927385"/>
          </a:xfrm>
          <a:prstGeom prst="rect">
            <a:avLst/>
          </a:prstGeom>
        </p:spPr>
        <p:txBody>
          <a:bodyPr anchor="t" rtlCol="false" tIns="0" lIns="0" bIns="0" rIns="0">
            <a:spAutoFit/>
          </a:bodyPr>
          <a:lstStyle/>
          <a:p>
            <a:pPr>
              <a:lnSpc>
                <a:spcPts val="7445"/>
              </a:lnSpc>
              <a:spcBef>
                <a:spcPct val="0"/>
              </a:spcBef>
            </a:pPr>
            <a:r>
              <a:rPr lang="en-US" sz="5727">
                <a:solidFill>
                  <a:srgbClr val="000000"/>
                </a:solidFill>
                <a:latin typeface="Garet"/>
              </a:rPr>
              <a:t>5.1. Inheritance      </a:t>
            </a:r>
          </a:p>
        </p:txBody>
      </p:sp>
      <p:sp>
        <p:nvSpPr>
          <p:cNvPr name="TextBox 12" id="12"/>
          <p:cNvSpPr txBox="true"/>
          <p:nvPr/>
        </p:nvSpPr>
        <p:spPr>
          <a:xfrm rot="0">
            <a:off x="956377" y="3639776"/>
            <a:ext cx="16422782" cy="4323701"/>
          </a:xfrm>
          <a:prstGeom prst="rect">
            <a:avLst/>
          </a:prstGeom>
        </p:spPr>
        <p:txBody>
          <a:bodyPr anchor="t" rtlCol="false" tIns="0" lIns="0" bIns="0" rIns="0">
            <a:spAutoFit/>
          </a:bodyPr>
          <a:lstStyle/>
          <a:p>
            <a:pPr algn="just" marL="820665" indent="-410333" lvl="1">
              <a:lnSpc>
                <a:spcPts val="4941"/>
              </a:lnSpc>
              <a:buFont typeface="Arial"/>
              <a:buChar char="•"/>
            </a:pPr>
            <a:r>
              <a:rPr lang="en-US" sz="3801">
                <a:solidFill>
                  <a:srgbClr val="000000"/>
                </a:solidFill>
                <a:latin typeface="Garet"/>
              </a:rPr>
              <a:t>SettingDisplay, WinDisplay, HelpController inherit the initialize and visualize method from abstract class  SubPaneController , which inherit from the class  MainPane . </a:t>
            </a:r>
          </a:p>
          <a:p>
            <a:pPr algn="just" marL="820665" indent="-410333" lvl="1">
              <a:lnSpc>
                <a:spcPts val="4941"/>
              </a:lnSpc>
              <a:buFont typeface="Arial"/>
              <a:buChar char="•"/>
            </a:pPr>
            <a:r>
              <a:rPr lang="en-US" sz="3801">
                <a:solidFill>
                  <a:srgbClr val="000000"/>
                </a:solidFill>
                <a:latin typeface="Garet"/>
              </a:rPr>
              <a:t>All the Display controllers all have a Pane which is their main container. They also share the initialize and visualize method. </a:t>
            </a:r>
          </a:p>
          <a:p>
            <a:pPr algn="just" marL="820665" indent="-410333" lvl="1">
              <a:lnSpc>
                <a:spcPts val="4941"/>
              </a:lnSpc>
              <a:spcBef>
                <a:spcPct val="0"/>
              </a:spcBef>
              <a:buFont typeface="Arial"/>
              <a:buChar char="•"/>
            </a:pPr>
            <a:r>
              <a:rPr lang="en-US" sz="3801">
                <a:solidFill>
                  <a:srgbClr val="000000"/>
                </a:solidFill>
                <a:latin typeface="Garet"/>
              </a:rPr>
              <a:t>The Model is the base for all classes in UI and the game model itself</a:t>
            </a:r>
            <a:r>
              <a:rPr lang="en-US" sz="3801">
                <a:solidFill>
                  <a:srgbClr val="000000"/>
                </a:solidFill>
                <a:latin typeface="Garet"/>
              </a:rPr>
              <a:t> </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5990456" y="7989456"/>
            <a:ext cx="1268844" cy="1268844"/>
            <a:chOff x="0" y="0"/>
            <a:chExt cx="812800" cy="812800"/>
          </a:xfrm>
        </p:grpSpPr>
        <p:sp>
          <p:nvSpPr>
            <p:cNvPr name="Freeform 3" id="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5" id="5"/>
          <p:cNvSpPr txBox="true"/>
          <p:nvPr/>
        </p:nvSpPr>
        <p:spPr>
          <a:xfrm rot="0">
            <a:off x="503243" y="376237"/>
            <a:ext cx="10655356" cy="1314450"/>
          </a:xfrm>
          <a:prstGeom prst="rect">
            <a:avLst/>
          </a:prstGeom>
        </p:spPr>
        <p:txBody>
          <a:bodyPr anchor="t" rtlCol="false" tIns="0" lIns="0" bIns="0" rIns="0">
            <a:spAutoFit/>
          </a:bodyPr>
          <a:lstStyle/>
          <a:p>
            <a:pPr>
              <a:lnSpc>
                <a:spcPts val="10440"/>
              </a:lnSpc>
            </a:pPr>
            <a:r>
              <a:rPr lang="en-US" sz="8700">
                <a:solidFill>
                  <a:srgbClr val="202124"/>
                </a:solidFill>
                <a:latin typeface="Garet"/>
              </a:rPr>
              <a:t>OOP TECHNIQUES</a:t>
            </a:r>
          </a:p>
        </p:txBody>
      </p:sp>
      <p:grpSp>
        <p:nvGrpSpPr>
          <p:cNvPr name="Group 6" id="6"/>
          <p:cNvGrpSpPr/>
          <p:nvPr/>
        </p:nvGrpSpPr>
        <p:grpSpPr>
          <a:xfrm rot="0">
            <a:off x="398723" y="1690688"/>
            <a:ext cx="12159442" cy="8259978"/>
            <a:chOff x="0" y="0"/>
            <a:chExt cx="3202487" cy="2175468"/>
          </a:xfrm>
        </p:grpSpPr>
        <p:sp>
          <p:nvSpPr>
            <p:cNvPr name="Freeform 7" id="7"/>
            <p:cNvSpPr/>
            <p:nvPr/>
          </p:nvSpPr>
          <p:spPr>
            <a:xfrm flipH="false" flipV="false" rot="0">
              <a:off x="0" y="0"/>
              <a:ext cx="3202487" cy="2175468"/>
            </a:xfrm>
            <a:custGeom>
              <a:avLst/>
              <a:gdLst/>
              <a:ahLst/>
              <a:cxnLst/>
              <a:rect r="r" b="b" t="t" l="l"/>
              <a:pathLst>
                <a:path h="2175468" w="3202487">
                  <a:moveTo>
                    <a:pt x="31835" y="0"/>
                  </a:moveTo>
                  <a:lnTo>
                    <a:pt x="3170652" y="0"/>
                  </a:lnTo>
                  <a:cubicBezTo>
                    <a:pt x="3179095" y="0"/>
                    <a:pt x="3187192" y="3354"/>
                    <a:pt x="3193163" y="9324"/>
                  </a:cubicBezTo>
                  <a:cubicBezTo>
                    <a:pt x="3199133" y="15294"/>
                    <a:pt x="3202487" y="23392"/>
                    <a:pt x="3202487" y="31835"/>
                  </a:cubicBezTo>
                  <a:lnTo>
                    <a:pt x="3202487" y="2143633"/>
                  </a:lnTo>
                  <a:cubicBezTo>
                    <a:pt x="3202487" y="2152076"/>
                    <a:pt x="3199133" y="2160173"/>
                    <a:pt x="3193163" y="2166143"/>
                  </a:cubicBezTo>
                  <a:cubicBezTo>
                    <a:pt x="3187192" y="2172114"/>
                    <a:pt x="3179095" y="2175468"/>
                    <a:pt x="3170652" y="2175468"/>
                  </a:cubicBezTo>
                  <a:lnTo>
                    <a:pt x="31835" y="2175468"/>
                  </a:lnTo>
                  <a:cubicBezTo>
                    <a:pt x="23392" y="2175468"/>
                    <a:pt x="15294" y="2172114"/>
                    <a:pt x="9324" y="2166143"/>
                  </a:cubicBezTo>
                  <a:cubicBezTo>
                    <a:pt x="3354" y="2160173"/>
                    <a:pt x="0" y="2152076"/>
                    <a:pt x="0" y="2143633"/>
                  </a:cubicBezTo>
                  <a:lnTo>
                    <a:pt x="0" y="31835"/>
                  </a:lnTo>
                  <a:cubicBezTo>
                    <a:pt x="0" y="23392"/>
                    <a:pt x="3354" y="15294"/>
                    <a:pt x="9324" y="9324"/>
                  </a:cubicBezTo>
                  <a:cubicBezTo>
                    <a:pt x="15294" y="3354"/>
                    <a:pt x="23392" y="0"/>
                    <a:pt x="31835" y="0"/>
                  </a:cubicBezTo>
                  <a:close/>
                </a:path>
              </a:pathLst>
            </a:custGeom>
            <a:solidFill>
              <a:srgbClr val="000000">
                <a:alpha val="0"/>
              </a:srgbClr>
            </a:solidFill>
            <a:ln w="28575">
              <a:solidFill>
                <a:srgbClr val="202124"/>
              </a:solidFill>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9" id="9"/>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sp>
        <p:nvSpPr>
          <p:cNvPr name="TextBox 10" id="10"/>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
        <p:nvSpPr>
          <p:cNvPr name="TextBox 11" id="11"/>
          <p:cNvSpPr txBox="true"/>
          <p:nvPr/>
        </p:nvSpPr>
        <p:spPr>
          <a:xfrm rot="0">
            <a:off x="677550" y="1918854"/>
            <a:ext cx="11601788" cy="927385"/>
          </a:xfrm>
          <a:prstGeom prst="rect">
            <a:avLst/>
          </a:prstGeom>
        </p:spPr>
        <p:txBody>
          <a:bodyPr anchor="t" rtlCol="false" tIns="0" lIns="0" bIns="0" rIns="0">
            <a:spAutoFit/>
          </a:bodyPr>
          <a:lstStyle/>
          <a:p>
            <a:pPr>
              <a:lnSpc>
                <a:spcPts val="7445"/>
              </a:lnSpc>
              <a:spcBef>
                <a:spcPct val="0"/>
              </a:spcBef>
            </a:pPr>
            <a:r>
              <a:rPr lang="en-US" sz="5727">
                <a:solidFill>
                  <a:srgbClr val="000000"/>
                </a:solidFill>
                <a:latin typeface="Garet"/>
              </a:rPr>
              <a:t>5.2. Association      </a:t>
            </a:r>
          </a:p>
        </p:txBody>
      </p:sp>
      <p:sp>
        <p:nvSpPr>
          <p:cNvPr name="TextBox 12" id="12"/>
          <p:cNvSpPr txBox="true"/>
          <p:nvPr/>
        </p:nvSpPr>
        <p:spPr>
          <a:xfrm rot="0">
            <a:off x="677550" y="3452452"/>
            <a:ext cx="11601788" cy="1847201"/>
          </a:xfrm>
          <a:prstGeom prst="rect">
            <a:avLst/>
          </a:prstGeom>
        </p:spPr>
        <p:txBody>
          <a:bodyPr anchor="t" rtlCol="false" tIns="0" lIns="0" bIns="0" rIns="0">
            <a:spAutoFit/>
          </a:bodyPr>
          <a:lstStyle/>
          <a:p>
            <a:pPr algn="just" marL="820665" indent="-410333" lvl="1">
              <a:lnSpc>
                <a:spcPts val="4941"/>
              </a:lnSpc>
              <a:spcBef>
                <a:spcPct val="0"/>
              </a:spcBef>
              <a:buFont typeface="Arial"/>
              <a:buChar char="•"/>
            </a:pPr>
            <a:r>
              <a:rPr lang="en-US" sz="3801">
                <a:solidFill>
                  <a:srgbClr val="000000"/>
                </a:solidFill>
                <a:latin typeface="Garet"/>
              </a:rPr>
              <a:t> Associations are shown between GameDisplayController class and Model, Gem as well as Move class.    </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5EDE1"/>
        </a:solidFill>
      </p:bgPr>
    </p:bg>
    <p:spTree>
      <p:nvGrpSpPr>
        <p:cNvPr id="1" name=""/>
        <p:cNvGrpSpPr/>
        <p:nvPr/>
      </p:nvGrpSpPr>
      <p:grpSpPr>
        <a:xfrm>
          <a:off x="0" y="0"/>
          <a:ext cx="0" cy="0"/>
          <a:chOff x="0" y="0"/>
          <a:chExt cx="0" cy="0"/>
        </a:xfrm>
      </p:grpSpPr>
      <p:grpSp>
        <p:nvGrpSpPr>
          <p:cNvPr name="Group 2" id="2"/>
          <p:cNvGrpSpPr/>
          <p:nvPr/>
        </p:nvGrpSpPr>
        <p:grpSpPr>
          <a:xfrm rot="0">
            <a:off x="15990456" y="7989456"/>
            <a:ext cx="1268844" cy="1268844"/>
            <a:chOff x="0" y="0"/>
            <a:chExt cx="812800" cy="812800"/>
          </a:xfrm>
        </p:grpSpPr>
        <p:sp>
          <p:nvSpPr>
            <p:cNvPr name="Freeform 3" id="3"/>
            <p:cNvSpPr/>
            <p:nvPr/>
          </p:nvSpPr>
          <p:spPr>
            <a:xfrm flipH="false" flipV="false" rot="0">
              <a:off x="1813" y="0"/>
              <a:ext cx="809173" cy="812800"/>
            </a:xfrm>
            <a:custGeom>
              <a:avLst/>
              <a:gdLst/>
              <a:ahLst/>
              <a:cxnLst/>
              <a:rect r="r" b="b" t="t" l="l"/>
              <a:pathLst>
                <a:path h="812800" w="809173">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85F4"/>
            </a:solidFill>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3380"/>
                </a:lnSpc>
              </a:pPr>
            </a:p>
          </p:txBody>
        </p:sp>
      </p:grpSp>
      <p:sp>
        <p:nvSpPr>
          <p:cNvPr name="TextBox 5" id="5"/>
          <p:cNvSpPr txBox="true"/>
          <p:nvPr/>
        </p:nvSpPr>
        <p:spPr>
          <a:xfrm rot="0">
            <a:off x="503243" y="376237"/>
            <a:ext cx="10655356" cy="1314450"/>
          </a:xfrm>
          <a:prstGeom prst="rect">
            <a:avLst/>
          </a:prstGeom>
        </p:spPr>
        <p:txBody>
          <a:bodyPr anchor="t" rtlCol="false" tIns="0" lIns="0" bIns="0" rIns="0">
            <a:spAutoFit/>
          </a:bodyPr>
          <a:lstStyle/>
          <a:p>
            <a:pPr>
              <a:lnSpc>
                <a:spcPts val="10440"/>
              </a:lnSpc>
            </a:pPr>
            <a:r>
              <a:rPr lang="en-US" sz="8700">
                <a:solidFill>
                  <a:srgbClr val="202124"/>
                </a:solidFill>
                <a:latin typeface="Garet"/>
              </a:rPr>
              <a:t>OOP TECHNIQUES</a:t>
            </a:r>
          </a:p>
        </p:txBody>
      </p:sp>
      <p:grpSp>
        <p:nvGrpSpPr>
          <p:cNvPr name="Group 6" id="6"/>
          <p:cNvGrpSpPr/>
          <p:nvPr/>
        </p:nvGrpSpPr>
        <p:grpSpPr>
          <a:xfrm rot="0">
            <a:off x="398723" y="1690688"/>
            <a:ext cx="12549101" cy="8259978"/>
            <a:chOff x="0" y="0"/>
            <a:chExt cx="3305113" cy="2175468"/>
          </a:xfrm>
        </p:grpSpPr>
        <p:sp>
          <p:nvSpPr>
            <p:cNvPr name="Freeform 7" id="7"/>
            <p:cNvSpPr/>
            <p:nvPr/>
          </p:nvSpPr>
          <p:spPr>
            <a:xfrm flipH="false" flipV="false" rot="0">
              <a:off x="0" y="0"/>
              <a:ext cx="3305113" cy="2175468"/>
            </a:xfrm>
            <a:custGeom>
              <a:avLst/>
              <a:gdLst/>
              <a:ahLst/>
              <a:cxnLst/>
              <a:rect r="r" b="b" t="t" l="l"/>
              <a:pathLst>
                <a:path h="2175468" w="3305113">
                  <a:moveTo>
                    <a:pt x="30847" y="0"/>
                  </a:moveTo>
                  <a:lnTo>
                    <a:pt x="3274266" y="0"/>
                  </a:lnTo>
                  <a:cubicBezTo>
                    <a:pt x="3282447" y="0"/>
                    <a:pt x="3290293" y="3250"/>
                    <a:pt x="3296078" y="9035"/>
                  </a:cubicBezTo>
                  <a:cubicBezTo>
                    <a:pt x="3301863" y="14820"/>
                    <a:pt x="3305113" y="22666"/>
                    <a:pt x="3305113" y="30847"/>
                  </a:cubicBezTo>
                  <a:lnTo>
                    <a:pt x="3305113" y="2144621"/>
                  </a:lnTo>
                  <a:cubicBezTo>
                    <a:pt x="3305113" y="2152802"/>
                    <a:pt x="3301863" y="2160648"/>
                    <a:pt x="3296078" y="2166433"/>
                  </a:cubicBezTo>
                  <a:cubicBezTo>
                    <a:pt x="3290293" y="2172218"/>
                    <a:pt x="3282447" y="2175468"/>
                    <a:pt x="3274266" y="2175468"/>
                  </a:cubicBezTo>
                  <a:lnTo>
                    <a:pt x="30847" y="2175468"/>
                  </a:lnTo>
                  <a:cubicBezTo>
                    <a:pt x="22666" y="2175468"/>
                    <a:pt x="14820" y="2172218"/>
                    <a:pt x="9035" y="2166433"/>
                  </a:cubicBezTo>
                  <a:cubicBezTo>
                    <a:pt x="3250" y="2160648"/>
                    <a:pt x="0" y="2152802"/>
                    <a:pt x="0" y="2144621"/>
                  </a:cubicBezTo>
                  <a:lnTo>
                    <a:pt x="0" y="30847"/>
                  </a:lnTo>
                  <a:cubicBezTo>
                    <a:pt x="0" y="22666"/>
                    <a:pt x="3250" y="14820"/>
                    <a:pt x="9035" y="9035"/>
                  </a:cubicBezTo>
                  <a:cubicBezTo>
                    <a:pt x="14820" y="3250"/>
                    <a:pt x="22666" y="0"/>
                    <a:pt x="30847" y="0"/>
                  </a:cubicBezTo>
                  <a:close/>
                </a:path>
              </a:pathLst>
            </a:custGeom>
            <a:solidFill>
              <a:srgbClr val="000000">
                <a:alpha val="0"/>
              </a:srgbClr>
            </a:solidFill>
            <a:ln w="28575">
              <a:solidFill>
                <a:srgbClr val="202124"/>
              </a:solidFill>
            </a:ln>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3380"/>
                </a:lnSpc>
              </a:pPr>
            </a:p>
          </p:txBody>
        </p:sp>
      </p:grpSp>
      <p:sp>
        <p:nvSpPr>
          <p:cNvPr name="AutoShape 9" id="9"/>
          <p:cNvSpPr/>
          <p:nvPr/>
        </p:nvSpPr>
        <p:spPr>
          <a:xfrm rot="-137838">
            <a:off x="16327852" y="8576253"/>
            <a:ext cx="594052" cy="0"/>
          </a:xfrm>
          <a:prstGeom prst="line">
            <a:avLst/>
          </a:prstGeom>
          <a:ln cap="rnd" w="95250">
            <a:solidFill>
              <a:srgbClr val="202124"/>
            </a:solidFill>
            <a:prstDash val="solid"/>
            <a:headEnd type="none" len="sm" w="sm"/>
            <a:tailEnd type="arrow" len="sm" w="med"/>
          </a:ln>
        </p:spPr>
      </p:sp>
      <p:sp>
        <p:nvSpPr>
          <p:cNvPr name="TextBox 10" id="10"/>
          <p:cNvSpPr txBox="true"/>
          <p:nvPr/>
        </p:nvSpPr>
        <p:spPr>
          <a:xfrm rot="0">
            <a:off x="503243" y="9518867"/>
            <a:ext cx="174308" cy="431799"/>
          </a:xfrm>
          <a:prstGeom prst="rect">
            <a:avLst/>
          </a:prstGeom>
        </p:spPr>
        <p:txBody>
          <a:bodyPr anchor="t" rtlCol="false" tIns="0" lIns="0" bIns="0" rIns="0">
            <a:spAutoFit/>
          </a:bodyPr>
          <a:lstStyle/>
          <a:p>
            <a:pPr algn="ctr">
              <a:lnSpc>
                <a:spcPts val="3500"/>
              </a:lnSpc>
            </a:pPr>
            <a:r>
              <a:rPr lang="en-US" sz="2500">
                <a:solidFill>
                  <a:srgbClr val="000000"/>
                </a:solidFill>
                <a:latin typeface="Canva Sans"/>
              </a:rPr>
              <a:t>2</a:t>
            </a:r>
          </a:p>
        </p:txBody>
      </p:sp>
      <p:sp>
        <p:nvSpPr>
          <p:cNvPr name="TextBox 11" id="11"/>
          <p:cNvSpPr txBox="true"/>
          <p:nvPr/>
        </p:nvSpPr>
        <p:spPr>
          <a:xfrm rot="0">
            <a:off x="677550" y="1918854"/>
            <a:ext cx="11601788" cy="927385"/>
          </a:xfrm>
          <a:prstGeom prst="rect">
            <a:avLst/>
          </a:prstGeom>
        </p:spPr>
        <p:txBody>
          <a:bodyPr anchor="t" rtlCol="false" tIns="0" lIns="0" bIns="0" rIns="0">
            <a:spAutoFit/>
          </a:bodyPr>
          <a:lstStyle/>
          <a:p>
            <a:pPr>
              <a:lnSpc>
                <a:spcPts val="7445"/>
              </a:lnSpc>
              <a:spcBef>
                <a:spcPct val="0"/>
              </a:spcBef>
            </a:pPr>
            <a:r>
              <a:rPr lang="en-US" sz="5727">
                <a:solidFill>
                  <a:srgbClr val="000000"/>
                </a:solidFill>
                <a:latin typeface="Garet"/>
              </a:rPr>
              <a:t>5.3. Overloading </a:t>
            </a:r>
          </a:p>
        </p:txBody>
      </p:sp>
      <p:sp>
        <p:nvSpPr>
          <p:cNvPr name="TextBox 12" id="12"/>
          <p:cNvSpPr txBox="true"/>
          <p:nvPr/>
        </p:nvSpPr>
        <p:spPr>
          <a:xfrm rot="0">
            <a:off x="503243" y="2808139"/>
            <a:ext cx="12054923" cy="6800201"/>
          </a:xfrm>
          <a:prstGeom prst="rect">
            <a:avLst/>
          </a:prstGeom>
        </p:spPr>
        <p:txBody>
          <a:bodyPr anchor="t" rtlCol="false" tIns="0" lIns="0" bIns="0" rIns="0">
            <a:spAutoFit/>
          </a:bodyPr>
          <a:lstStyle/>
          <a:p>
            <a:pPr algn="just" marL="820665" indent="-410333" lvl="1">
              <a:lnSpc>
                <a:spcPts val="4941"/>
              </a:lnSpc>
              <a:spcBef>
                <a:spcPct val="0"/>
              </a:spcBef>
              <a:buFont typeface="Arial"/>
              <a:buChar char="•"/>
            </a:pPr>
            <a:r>
              <a:rPr lang="en-US" sz="3801">
                <a:solidFill>
                  <a:srgbClr val="000000"/>
                </a:solidFill>
                <a:latin typeface="Garet"/>
              </a:rPr>
              <a:t>  In this application, when the user chooses to save the game, the game status will be saved. It can be loaded when the user clicks the load button. With the same technique, the setting options are also saved every time they close the game and will be loaded when the application runs again. The method  save  is overloaded to save the game status and the setting option in one method name. The method  load  is also overloaded to load back the saved information when needed.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DAFoy_3j5wQ</dc:identifier>
  <dcterms:modified xsi:type="dcterms:W3CDTF">2011-08-01T06:04:30Z</dcterms:modified>
  <cp:revision>1</cp:revision>
  <dc:title>OOP Project - Slide</dc:title>
</cp:coreProperties>
</file>

<file path=docProps/thumbnail.jpeg>
</file>